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312" r:id="rId4"/>
    <p:sldId id="328" r:id="rId5"/>
    <p:sldId id="260" r:id="rId6"/>
    <p:sldId id="282" r:id="rId7"/>
    <p:sldId id="261" r:id="rId8"/>
    <p:sldId id="327" r:id="rId9"/>
    <p:sldId id="311" r:id="rId10"/>
    <p:sldId id="262" r:id="rId11"/>
    <p:sldId id="318" r:id="rId12"/>
    <p:sldId id="283" r:id="rId13"/>
    <p:sldId id="319" r:id="rId14"/>
    <p:sldId id="329" r:id="rId15"/>
    <p:sldId id="320" r:id="rId16"/>
    <p:sldId id="284" r:id="rId17"/>
    <p:sldId id="263" r:id="rId18"/>
    <p:sldId id="321" r:id="rId19"/>
    <p:sldId id="322" r:id="rId20"/>
    <p:sldId id="323" r:id="rId21"/>
    <p:sldId id="324" r:id="rId22"/>
    <p:sldId id="330" r:id="rId23"/>
    <p:sldId id="285" r:id="rId24"/>
    <p:sldId id="325" r:id="rId25"/>
    <p:sldId id="326" r:id="rId26"/>
    <p:sldId id="331" r:id="rId27"/>
    <p:sldId id="264" r:id="rId28"/>
    <p:sldId id="305" r:id="rId29"/>
    <p:sldId id="286" r:id="rId30"/>
    <p:sldId id="287" r:id="rId31"/>
    <p:sldId id="306" r:id="rId32"/>
    <p:sldId id="307" r:id="rId33"/>
    <p:sldId id="332" r:id="rId34"/>
    <p:sldId id="308" r:id="rId35"/>
    <p:sldId id="309" r:id="rId36"/>
    <p:sldId id="265" r:id="rId37"/>
    <p:sldId id="303" r:id="rId38"/>
    <p:sldId id="304" r:id="rId39"/>
    <p:sldId id="266" r:id="rId40"/>
    <p:sldId id="302" r:id="rId41"/>
    <p:sldId id="267" r:id="rId42"/>
    <p:sldId id="301" r:id="rId43"/>
    <p:sldId id="268" r:id="rId44"/>
    <p:sldId id="300" r:id="rId45"/>
    <p:sldId id="316" r:id="rId46"/>
    <p:sldId id="269" r:id="rId47"/>
    <p:sldId id="299" r:id="rId48"/>
    <p:sldId id="270" r:id="rId49"/>
    <p:sldId id="296" r:id="rId50"/>
    <p:sldId id="297" r:id="rId51"/>
    <p:sldId id="333" r:id="rId52"/>
    <p:sldId id="298" r:id="rId53"/>
    <p:sldId id="271" r:id="rId54"/>
    <p:sldId id="295" r:id="rId55"/>
    <p:sldId id="272" r:id="rId56"/>
    <p:sldId id="294" r:id="rId57"/>
    <p:sldId id="334" r:id="rId58"/>
    <p:sldId id="313" r:id="rId59"/>
    <p:sldId id="314" r:id="rId60"/>
    <p:sldId id="315" r:id="rId61"/>
    <p:sldId id="273" r:id="rId62"/>
    <p:sldId id="292" r:id="rId63"/>
    <p:sldId id="335" r:id="rId64"/>
    <p:sldId id="293" r:id="rId65"/>
    <p:sldId id="279" r:id="rId66"/>
    <p:sldId id="274" r:id="rId67"/>
    <p:sldId id="289" r:id="rId68"/>
    <p:sldId id="290" r:id="rId69"/>
    <p:sldId id="278" r:id="rId70"/>
    <p:sldId id="291" r:id="rId71"/>
    <p:sldId id="277" r:id="rId72"/>
    <p:sldId id="275" r:id="rId73"/>
    <p:sldId id="288" r:id="rId74"/>
    <p:sldId id="276"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96" autoAdjust="0"/>
    <p:restoredTop sz="94660"/>
  </p:normalViewPr>
  <p:slideViewPr>
    <p:cSldViewPr snapToGrid="0">
      <p:cViewPr varScale="1">
        <p:scale>
          <a:sx n="97" d="100"/>
          <a:sy n="97" d="100"/>
        </p:scale>
        <p:origin x="1304" y="192"/>
      </p:cViewPr>
      <p:guideLst/>
    </p:cSldViewPr>
  </p:slid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3448318"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685800" y="3602038"/>
            <a:ext cx="34483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697681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ormAutofit/>
          </a:bodyPr>
          <a:lstStyle>
            <a:lvl1pPr>
              <a:defRPr sz="2800"/>
            </a:lvl1pPr>
            <a:lvl2pPr>
              <a:defRPr sz="2800"/>
            </a:lvl2pPr>
            <a:lvl3pPr>
              <a:defRPr sz="2800"/>
            </a:lvl3pPr>
            <a:lvl4pPr>
              <a:defRPr sz="2800"/>
            </a:lvl4pPr>
            <a:lvl5pPr>
              <a:defRPr sz="28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610481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28786007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857584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14688030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9576568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1434858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23771255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244136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1229025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BEB513CD-5F98-4A92-AF84-2C158D0DBDB4}"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7FED884E-C33A-47F2-A197-B324ADDB06EA}" type="slidenum">
              <a:rPr lang="en-US" smtClean="0"/>
              <a:t>‹#›</a:t>
            </a:fld>
            <a:endParaRPr lang="en-US" dirty="0"/>
          </a:p>
        </p:txBody>
      </p:sp>
    </p:spTree>
    <p:extLst>
      <p:ext uri="{BB962C8B-B14F-4D97-AF65-F5344CB8AC3E}">
        <p14:creationId xmlns:p14="http://schemas.microsoft.com/office/powerpoint/2010/main" val="3451274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61406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40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36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solidFill>
                  <a:schemeClr val="bg1"/>
                </a:solidFill>
              </a:rPr>
              <a:t>Chapter 10</a:t>
            </a:r>
          </a:p>
        </p:txBody>
      </p:sp>
      <p:sp>
        <p:nvSpPr>
          <p:cNvPr id="3" name="Subtitle 2"/>
          <p:cNvSpPr>
            <a:spLocks noGrp="1"/>
          </p:cNvSpPr>
          <p:nvPr>
            <p:ph type="subTitle" idx="1"/>
          </p:nvPr>
        </p:nvSpPr>
        <p:spPr/>
        <p:txBody>
          <a:bodyPr>
            <a:noAutofit/>
          </a:bodyPr>
          <a:lstStyle/>
          <a:p>
            <a:r>
              <a:rPr lang="en-US" sz="3600" b="1" dirty="0">
                <a:solidFill>
                  <a:schemeClr val="bg1"/>
                </a:solidFill>
              </a:rPr>
              <a:t>Malaria and Neglected Tropical Diseases (NTDs)</a:t>
            </a:r>
            <a:endParaRPr lang="en-US" sz="3600" dirty="0">
              <a:solidFill>
                <a:schemeClr val="bg1"/>
              </a:solidFill>
            </a:endParaRPr>
          </a:p>
        </p:txBody>
      </p:sp>
    </p:spTree>
    <p:extLst>
      <p:ext uri="{BB962C8B-B14F-4D97-AF65-F5344CB8AC3E}">
        <p14:creationId xmlns:p14="http://schemas.microsoft.com/office/powerpoint/2010/main" val="4277348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Malaria, NTDs, and Global Health</a:t>
            </a:r>
            <a:endParaRPr lang="en-US" dirty="0"/>
          </a:p>
        </p:txBody>
      </p:sp>
      <p:sp>
        <p:nvSpPr>
          <p:cNvPr id="3" name="Text Placeholder 2"/>
          <p:cNvSpPr>
            <a:spLocks noGrp="1"/>
          </p:cNvSpPr>
          <p:nvPr>
            <p:ph type="body" idx="1"/>
          </p:nvPr>
        </p:nvSpPr>
        <p:spPr/>
        <p:txBody>
          <a:bodyPr/>
          <a:lstStyle/>
          <a:p>
            <a:r>
              <a:rPr lang="en-US" dirty="0"/>
              <a:t>10.1</a:t>
            </a:r>
          </a:p>
        </p:txBody>
      </p:sp>
    </p:spTree>
    <p:extLst>
      <p:ext uri="{BB962C8B-B14F-4D97-AF65-F5344CB8AC3E}">
        <p14:creationId xmlns:p14="http://schemas.microsoft.com/office/powerpoint/2010/main" val="2395386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Neglected Tropical Diseases</a:t>
            </a:r>
          </a:p>
        </p:txBody>
      </p:sp>
      <p:sp>
        <p:nvSpPr>
          <p:cNvPr id="3" name="Content Placeholder 2"/>
          <p:cNvSpPr>
            <a:spLocks noGrp="1"/>
          </p:cNvSpPr>
          <p:nvPr>
            <p:ph idx="1"/>
          </p:nvPr>
        </p:nvSpPr>
        <p:spPr/>
        <p:txBody>
          <a:bodyPr>
            <a:normAutofit/>
          </a:bodyPr>
          <a:lstStyle/>
          <a:p>
            <a:r>
              <a:rPr lang="en-US" dirty="0"/>
              <a:t>Malaria has been the target of international public health efforts since the late 1800s, when scientists first discovered that the malaria parasite was transmitted to humans through the bites of infected mosquitoes.</a:t>
            </a:r>
          </a:p>
          <a:p>
            <a:r>
              <a:rPr lang="en-US" dirty="0"/>
              <a:t>Most countries where malaria still occurs are places where other tropical and parasitic diseases are also common.</a:t>
            </a:r>
          </a:p>
        </p:txBody>
      </p:sp>
    </p:spTree>
    <p:extLst>
      <p:ext uri="{BB962C8B-B14F-4D97-AF65-F5344CB8AC3E}">
        <p14:creationId xmlns:p14="http://schemas.microsoft.com/office/powerpoint/2010/main" val="24798073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Neglected Tropical Diseases (cont’d)</a:t>
            </a:r>
          </a:p>
        </p:txBody>
      </p:sp>
      <p:sp>
        <p:nvSpPr>
          <p:cNvPr id="3" name="Content Placeholder 2"/>
          <p:cNvSpPr>
            <a:spLocks noGrp="1"/>
          </p:cNvSpPr>
          <p:nvPr>
            <p:ph idx="1"/>
          </p:nvPr>
        </p:nvSpPr>
        <p:spPr/>
        <p:txBody>
          <a:bodyPr>
            <a:normAutofit fontScale="92500" lnSpcReduction="10000"/>
          </a:bodyPr>
          <a:lstStyle/>
          <a:p>
            <a:r>
              <a:rPr lang="en-US" b="1" dirty="0"/>
              <a:t>Neglected tropical diseases (NTDs)</a:t>
            </a:r>
            <a:r>
              <a:rPr lang="en-US" dirty="0"/>
              <a:t> = infectious diseases that primarily affect the poorest regions of the world and have not historically been a priority for funding agencies, pharmaceutical companies, or global policymakers.</a:t>
            </a:r>
          </a:p>
          <a:p>
            <a:pPr lvl="1"/>
            <a:r>
              <a:rPr lang="en-US" dirty="0"/>
              <a:t>Neglected does not mean infrequent: NTDs affect more than 1 in 6 of the world’s population.</a:t>
            </a:r>
          </a:p>
          <a:p>
            <a:r>
              <a:rPr lang="en-US" dirty="0"/>
              <a:t>Sustainable Development Goals: “end the epidemics of AIDS, TB, malaria, </a:t>
            </a:r>
            <a:r>
              <a:rPr lang="en-US" i="1" dirty="0"/>
              <a:t>and neglected tropical diseases </a:t>
            </a:r>
            <a:r>
              <a:rPr lang="en-US" dirty="0"/>
              <a:t>(NTDs)” by 2030 (SDG 3.3).</a:t>
            </a:r>
          </a:p>
          <a:p>
            <a:pPr lvl="1"/>
            <a:r>
              <a:rPr lang="en-US" dirty="0"/>
              <a:t>Millennium Development Goal: “combat HIV/AIDS, malaria, and other diseases” (MDG 6).</a:t>
            </a:r>
          </a:p>
        </p:txBody>
      </p:sp>
    </p:spTree>
    <p:extLst>
      <p:ext uri="{BB962C8B-B14F-4D97-AF65-F5344CB8AC3E}">
        <p14:creationId xmlns:p14="http://schemas.microsoft.com/office/powerpoint/2010/main" val="391248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10-1</a:t>
            </a:r>
          </a:p>
        </p:txBody>
      </p:sp>
      <p:pic>
        <p:nvPicPr>
          <p:cNvPr id="5" name="Content Placeholder 4">
            <a:extLst>
              <a:ext uri="{FF2B5EF4-FFF2-40B4-BE49-F238E27FC236}">
                <a16:creationId xmlns:a16="http://schemas.microsoft.com/office/drawing/2014/main" id="{C2BB3179-51DF-134C-BA39-D3652EF43CA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44757" y="1468786"/>
            <a:ext cx="3809881" cy="4351338"/>
          </a:xfrm>
        </p:spPr>
      </p:pic>
      <p:sp>
        <p:nvSpPr>
          <p:cNvPr id="3" name="Rectangle 2">
            <a:extLst>
              <a:ext uri="{FF2B5EF4-FFF2-40B4-BE49-F238E27FC236}">
                <a16:creationId xmlns:a16="http://schemas.microsoft.com/office/drawing/2014/main" id="{05B297D4-E4C8-554A-BEC1-3CBDF03D7166}"/>
              </a:ext>
            </a:extLst>
          </p:cNvPr>
          <p:cNvSpPr/>
          <p:nvPr/>
        </p:nvSpPr>
        <p:spPr>
          <a:xfrm>
            <a:off x="2118731" y="5882488"/>
            <a:ext cx="5196469" cy="369332"/>
          </a:xfrm>
          <a:prstGeom prst="rect">
            <a:avLst/>
          </a:prstGeom>
        </p:spPr>
        <p:txBody>
          <a:bodyPr wrap="square">
            <a:spAutoFit/>
          </a:bodyPr>
          <a:lstStyle/>
          <a:p>
            <a:pPr algn="ctr"/>
            <a:r>
              <a:rPr lang="en-US" dirty="0"/>
              <a:t>Neglected tropical diseases recognized by the WHO.</a:t>
            </a:r>
          </a:p>
        </p:txBody>
      </p:sp>
      <p:sp>
        <p:nvSpPr>
          <p:cNvPr id="4" name="TextBox 3">
            <a:extLst>
              <a:ext uri="{FF2B5EF4-FFF2-40B4-BE49-F238E27FC236}">
                <a16:creationId xmlns:a16="http://schemas.microsoft.com/office/drawing/2014/main" id="{51D11744-3437-9A4C-A7BF-BF23966EC03F}"/>
              </a:ext>
            </a:extLst>
          </p:cNvPr>
          <p:cNvSpPr txBox="1"/>
          <p:nvPr/>
        </p:nvSpPr>
        <p:spPr>
          <a:xfrm rot="5400000">
            <a:off x="4615191" y="3203192"/>
            <a:ext cx="3997711" cy="369332"/>
          </a:xfrm>
          <a:prstGeom prst="rect">
            <a:avLst/>
          </a:prstGeom>
          <a:noFill/>
        </p:spPr>
        <p:txBody>
          <a:bodyPr wrap="square" rtlCol="0">
            <a:spAutoFit/>
          </a:bodyPr>
          <a:lstStyle/>
          <a:p>
            <a:r>
              <a:rPr lang="en-US" sz="900" dirty="0"/>
              <a:t>Data from Investing to overcome the global impact of neglected tropical diseases: 3rd WHO report on neglected tropical diseases. Geneva: WHO; 2015.</a:t>
            </a:r>
          </a:p>
        </p:txBody>
      </p:sp>
    </p:spTree>
    <p:extLst>
      <p:ext uri="{BB962C8B-B14F-4D97-AF65-F5344CB8AC3E}">
        <p14:creationId xmlns:p14="http://schemas.microsoft.com/office/powerpoint/2010/main" val="42703047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21635"/>
          </a:xfrm>
        </p:spPr>
        <p:txBody>
          <a:bodyPr/>
          <a:lstStyle/>
          <a:p>
            <a:r>
              <a:rPr lang="en-US" dirty="0"/>
              <a:t>Figure 10-2</a:t>
            </a:r>
          </a:p>
        </p:txBody>
      </p:sp>
      <p:pic>
        <p:nvPicPr>
          <p:cNvPr id="5" name="Content Placeholder 4">
            <a:extLst>
              <a:ext uri="{FF2B5EF4-FFF2-40B4-BE49-F238E27FC236}">
                <a16:creationId xmlns:a16="http://schemas.microsoft.com/office/drawing/2014/main" id="{059E0F68-4559-CB4D-8B3A-5563B629DF9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628650" y="1033670"/>
            <a:ext cx="7786480" cy="4240695"/>
          </a:xfrm>
        </p:spPr>
      </p:pic>
      <p:sp>
        <p:nvSpPr>
          <p:cNvPr id="3" name="Rectangle 2">
            <a:extLst>
              <a:ext uri="{FF2B5EF4-FFF2-40B4-BE49-F238E27FC236}">
                <a16:creationId xmlns:a16="http://schemas.microsoft.com/office/drawing/2014/main" id="{D620C86D-D28E-B54D-901D-EF8C5FF413F6}"/>
              </a:ext>
            </a:extLst>
          </p:cNvPr>
          <p:cNvSpPr/>
          <p:nvPr/>
        </p:nvSpPr>
        <p:spPr>
          <a:xfrm>
            <a:off x="2397512" y="4522040"/>
            <a:ext cx="4572000" cy="1754326"/>
          </a:xfrm>
          <a:prstGeom prst="rect">
            <a:avLst/>
          </a:prstGeom>
        </p:spPr>
        <p:txBody>
          <a:bodyPr>
            <a:spAutoFit/>
          </a:bodyPr>
          <a:lstStyle/>
          <a:p>
            <a:pPr algn="ctr"/>
            <a:endParaRPr lang="en-US" dirty="0"/>
          </a:p>
          <a:p>
            <a:pPr algn="ctr"/>
            <a:endParaRPr lang="en-US" dirty="0"/>
          </a:p>
          <a:p>
            <a:pPr algn="ctr"/>
            <a:endParaRPr lang="en-US" dirty="0"/>
          </a:p>
          <a:p>
            <a:pPr algn="ctr"/>
            <a:endParaRPr lang="en-US" dirty="0"/>
          </a:p>
          <a:p>
            <a:pPr algn="ctr"/>
            <a:r>
              <a:rPr lang="en-US" dirty="0"/>
              <a:t>Examples of Sustainable Development Goals (SDGs) targets focused on infectious diseases.</a:t>
            </a:r>
          </a:p>
        </p:txBody>
      </p:sp>
      <p:sp>
        <p:nvSpPr>
          <p:cNvPr id="4" name="TextBox 3">
            <a:extLst>
              <a:ext uri="{FF2B5EF4-FFF2-40B4-BE49-F238E27FC236}">
                <a16:creationId xmlns:a16="http://schemas.microsoft.com/office/drawing/2014/main" id="{326203B3-066A-1D4B-9DD1-70509823BA37}"/>
              </a:ext>
            </a:extLst>
          </p:cNvPr>
          <p:cNvSpPr txBox="1"/>
          <p:nvPr/>
        </p:nvSpPr>
        <p:spPr>
          <a:xfrm rot="5400000">
            <a:off x="7196549" y="3265626"/>
            <a:ext cx="3297663" cy="507831"/>
          </a:xfrm>
          <a:prstGeom prst="rect">
            <a:avLst/>
          </a:prstGeom>
          <a:noFill/>
        </p:spPr>
        <p:txBody>
          <a:bodyPr wrap="square" rtlCol="0">
            <a:spAutoFit/>
          </a:bodyPr>
          <a:lstStyle/>
          <a:p>
            <a:r>
              <a:rPr lang="en-US" sz="900" dirty="0"/>
              <a:t>Data from United Nations Economic and Social Council. Report of the Inter-Agency and Expert Group on Sustainable Development Goal Indicators (E/CN.3/2016/2/Rev.1). New York: UN; 2016.</a:t>
            </a:r>
          </a:p>
        </p:txBody>
      </p:sp>
    </p:spTree>
    <p:extLst>
      <p:ext uri="{BB962C8B-B14F-4D97-AF65-F5344CB8AC3E}">
        <p14:creationId xmlns:p14="http://schemas.microsoft.com/office/powerpoint/2010/main" val="4148677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Parasites: Protozoa and Helminths</a:t>
            </a:r>
            <a:endParaRPr lang="en-US" dirty="0"/>
          </a:p>
        </p:txBody>
      </p:sp>
      <p:sp>
        <p:nvSpPr>
          <p:cNvPr id="3" name="Text Placeholder 2"/>
          <p:cNvSpPr>
            <a:spLocks noGrp="1"/>
          </p:cNvSpPr>
          <p:nvPr>
            <p:ph type="body" idx="1"/>
          </p:nvPr>
        </p:nvSpPr>
        <p:spPr/>
        <p:txBody>
          <a:bodyPr/>
          <a:lstStyle/>
          <a:p>
            <a:r>
              <a:rPr lang="en-US" dirty="0"/>
              <a:t>10.2</a:t>
            </a:r>
          </a:p>
        </p:txBody>
      </p:sp>
    </p:spTree>
    <p:extLst>
      <p:ext uri="{BB962C8B-B14F-4D97-AF65-F5344CB8AC3E}">
        <p14:creationId xmlns:p14="http://schemas.microsoft.com/office/powerpoint/2010/main" val="2913437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Parasites</a:t>
            </a:r>
          </a:p>
        </p:txBody>
      </p:sp>
      <p:sp>
        <p:nvSpPr>
          <p:cNvPr id="3" name="Content Placeholder 2"/>
          <p:cNvSpPr>
            <a:spLocks noGrp="1"/>
          </p:cNvSpPr>
          <p:nvPr>
            <p:ph idx="1"/>
          </p:nvPr>
        </p:nvSpPr>
        <p:spPr/>
        <p:txBody>
          <a:bodyPr>
            <a:normAutofit fontScale="92500" lnSpcReduction="20000"/>
          </a:bodyPr>
          <a:lstStyle/>
          <a:p>
            <a:r>
              <a:rPr lang="en-US" b="1" dirty="0"/>
              <a:t>Parasite</a:t>
            </a:r>
            <a:r>
              <a:rPr lang="en-US" dirty="0"/>
              <a:t> = a eukaryotic organism that survives by living in or on a host organism.</a:t>
            </a:r>
          </a:p>
          <a:p>
            <a:r>
              <a:rPr lang="en-US" dirty="0"/>
              <a:t>Two types of disease-causing parasites: protozoa and helminths.</a:t>
            </a:r>
          </a:p>
          <a:p>
            <a:r>
              <a:rPr lang="en-US" b="1" dirty="0"/>
              <a:t>Protozoan </a:t>
            </a:r>
            <a:r>
              <a:rPr lang="en-US" dirty="0"/>
              <a:t>= a single-celled organism that has animal-like characteristics and often lives in water.</a:t>
            </a:r>
          </a:p>
          <a:p>
            <a:pPr lvl="1"/>
            <a:r>
              <a:rPr lang="en-US" dirty="0"/>
              <a:t>Classified based on how they move and on the characteristics of their lifecycles: amoeba, flagellates, ciliates, sporozoa.</a:t>
            </a:r>
          </a:p>
          <a:p>
            <a:pPr lvl="1"/>
            <a:r>
              <a:rPr lang="en-US" i="1" dirty="0"/>
              <a:t>Malaria is a protozoan.</a:t>
            </a:r>
          </a:p>
          <a:p>
            <a:r>
              <a:rPr lang="en-US" b="1" dirty="0"/>
              <a:t>Helminth</a:t>
            </a:r>
            <a:r>
              <a:rPr lang="en-US" dirty="0"/>
              <a:t> = a multicellular worm that lives inside the body of its host (endoparasitic).</a:t>
            </a:r>
          </a:p>
        </p:txBody>
      </p:sp>
    </p:spTree>
    <p:extLst>
      <p:ext uri="{BB962C8B-B14F-4D97-AF65-F5344CB8AC3E}">
        <p14:creationId xmlns:p14="http://schemas.microsoft.com/office/powerpoint/2010/main" val="1517373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Helminths</a:t>
            </a:r>
          </a:p>
        </p:txBody>
      </p:sp>
      <p:sp>
        <p:nvSpPr>
          <p:cNvPr id="3" name="Content Placeholder 2"/>
          <p:cNvSpPr>
            <a:spLocks noGrp="1"/>
          </p:cNvSpPr>
          <p:nvPr>
            <p:ph idx="1"/>
          </p:nvPr>
        </p:nvSpPr>
        <p:spPr/>
        <p:txBody>
          <a:bodyPr>
            <a:normAutofit lnSpcReduction="10000"/>
          </a:bodyPr>
          <a:lstStyle/>
          <a:p>
            <a:r>
              <a:rPr lang="en-US" dirty="0"/>
              <a:t>Helminths are classified by shape as well as by their lifecycles.</a:t>
            </a:r>
          </a:p>
          <a:p>
            <a:r>
              <a:rPr lang="en-US" b="1" dirty="0"/>
              <a:t>Nematode</a:t>
            </a:r>
            <a:r>
              <a:rPr lang="en-US" dirty="0"/>
              <a:t> = a cylindrical roundworm.</a:t>
            </a:r>
          </a:p>
          <a:p>
            <a:r>
              <a:rPr lang="en-US" b="1" dirty="0"/>
              <a:t>Cestode = </a:t>
            </a:r>
            <a:r>
              <a:rPr lang="en-US" dirty="0"/>
              <a:t>a tapeworm.</a:t>
            </a:r>
          </a:p>
          <a:p>
            <a:r>
              <a:rPr lang="en-US" b="1" dirty="0"/>
              <a:t>Trematode</a:t>
            </a:r>
            <a:r>
              <a:rPr lang="en-US" dirty="0"/>
              <a:t> = a fluke (flatworm).</a:t>
            </a:r>
            <a:endParaRPr lang="en-US" b="1" dirty="0"/>
          </a:p>
          <a:p>
            <a:r>
              <a:rPr lang="en-US" b="1" dirty="0"/>
              <a:t>Intermediate host </a:t>
            </a:r>
            <a:r>
              <a:rPr lang="en-US" dirty="0"/>
              <a:t>= an animal host in which an immature parasite, a larva, develops but does not reach sexual maturity.</a:t>
            </a:r>
          </a:p>
          <a:p>
            <a:r>
              <a:rPr lang="en-US" b="1" dirty="0"/>
              <a:t>Definitive host </a:t>
            </a:r>
            <a:r>
              <a:rPr lang="en-US" dirty="0"/>
              <a:t>= the animal host in which a parasite reaches sexual maturity and reproduces.</a:t>
            </a:r>
          </a:p>
        </p:txBody>
      </p:sp>
    </p:spTree>
    <p:extLst>
      <p:ext uri="{BB962C8B-B14F-4D97-AF65-F5344CB8AC3E}">
        <p14:creationId xmlns:p14="http://schemas.microsoft.com/office/powerpoint/2010/main" val="914202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Malaria</a:t>
            </a:r>
            <a:endParaRPr lang="en-US" dirty="0"/>
          </a:p>
        </p:txBody>
      </p:sp>
      <p:sp>
        <p:nvSpPr>
          <p:cNvPr id="3" name="Text Placeholder 2"/>
          <p:cNvSpPr>
            <a:spLocks noGrp="1"/>
          </p:cNvSpPr>
          <p:nvPr>
            <p:ph type="body" idx="1"/>
          </p:nvPr>
        </p:nvSpPr>
        <p:spPr/>
        <p:txBody>
          <a:bodyPr/>
          <a:lstStyle/>
          <a:p>
            <a:r>
              <a:rPr lang="en-US" dirty="0"/>
              <a:t>10.3</a:t>
            </a:r>
          </a:p>
        </p:txBody>
      </p:sp>
    </p:spTree>
    <p:extLst>
      <p:ext uri="{BB962C8B-B14F-4D97-AF65-F5344CB8AC3E}">
        <p14:creationId xmlns:p14="http://schemas.microsoft.com/office/powerpoint/2010/main" val="3576587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a:t>Plasmodium</a:t>
            </a:r>
          </a:p>
        </p:txBody>
      </p:sp>
      <p:sp>
        <p:nvSpPr>
          <p:cNvPr id="3" name="Content Placeholder 2"/>
          <p:cNvSpPr>
            <a:spLocks noGrp="1"/>
          </p:cNvSpPr>
          <p:nvPr>
            <p:ph idx="1"/>
          </p:nvPr>
        </p:nvSpPr>
        <p:spPr/>
        <p:txBody>
          <a:bodyPr>
            <a:normAutofit fontScale="85000" lnSpcReduction="20000"/>
          </a:bodyPr>
          <a:lstStyle/>
          <a:p>
            <a:r>
              <a:rPr lang="en-US" b="1" dirty="0"/>
              <a:t>Malaria</a:t>
            </a:r>
            <a:r>
              <a:rPr lang="en-US" dirty="0"/>
              <a:t> = a parasitic infection with protozoa from the </a:t>
            </a:r>
            <a:r>
              <a:rPr lang="en-US" b="1" i="1" dirty="0"/>
              <a:t>Plasmodium </a:t>
            </a:r>
            <a:r>
              <a:rPr lang="en-US" dirty="0"/>
              <a:t>species.</a:t>
            </a:r>
          </a:p>
          <a:p>
            <a:r>
              <a:rPr lang="en-US" dirty="0"/>
              <a:t>There are five types of </a:t>
            </a:r>
            <a:r>
              <a:rPr lang="en-US" i="1" dirty="0"/>
              <a:t>Plasmodium</a:t>
            </a:r>
            <a:r>
              <a:rPr lang="en-US" dirty="0"/>
              <a:t> known to cause human infection.</a:t>
            </a:r>
          </a:p>
          <a:p>
            <a:r>
              <a:rPr lang="en-US" b="1" dirty="0"/>
              <a:t>Falciparum malaria</a:t>
            </a:r>
            <a:r>
              <a:rPr lang="en-US" dirty="0"/>
              <a:t> is generally the most serious infection.</a:t>
            </a:r>
          </a:p>
          <a:p>
            <a:pPr lvl="1"/>
            <a:r>
              <a:rPr lang="en-US" dirty="0"/>
              <a:t>Nearly 90% of all malaria cases and deaths occur in sub-Saharan Africa, and nearly 99% of these cases are caused by </a:t>
            </a:r>
            <a:r>
              <a:rPr lang="en-US" i="1" dirty="0"/>
              <a:t>P. falciparum.</a:t>
            </a:r>
            <a:endParaRPr lang="en-US" dirty="0"/>
          </a:p>
          <a:p>
            <a:pPr lvl="1"/>
            <a:r>
              <a:rPr lang="en-US" dirty="0"/>
              <a:t>Outside of sub-Saharan Africa, about half of cases are caused by </a:t>
            </a:r>
            <a:r>
              <a:rPr lang="en-US" i="1" dirty="0"/>
              <a:t>P. falciparum </a:t>
            </a:r>
            <a:r>
              <a:rPr lang="en-US" dirty="0"/>
              <a:t>and half by </a:t>
            </a:r>
            <a:r>
              <a:rPr lang="en-US" i="1" dirty="0"/>
              <a:t>P. vivax.</a:t>
            </a:r>
            <a:endParaRPr lang="en-US" dirty="0"/>
          </a:p>
          <a:p>
            <a:r>
              <a:rPr lang="en-US" dirty="0"/>
              <a:t>The parasites that cause malaria have a very complex lifecycle that involves developmental stages in both humans and mosquitoes.</a:t>
            </a:r>
          </a:p>
        </p:txBody>
      </p:sp>
    </p:spTree>
    <p:extLst>
      <p:ext uri="{BB962C8B-B14F-4D97-AF65-F5344CB8AC3E}">
        <p14:creationId xmlns:p14="http://schemas.microsoft.com/office/powerpoint/2010/main" val="63304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10-3</a:t>
            </a:r>
          </a:p>
        </p:txBody>
      </p:sp>
      <p:pic>
        <p:nvPicPr>
          <p:cNvPr id="5" name="Content Placeholder 4">
            <a:extLst>
              <a:ext uri="{FF2B5EF4-FFF2-40B4-BE49-F238E27FC236}">
                <a16:creationId xmlns:a16="http://schemas.microsoft.com/office/drawing/2014/main" id="{DB345C74-E9CA-A846-BBF7-9F43C81516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8847" y="1951947"/>
            <a:ext cx="4062335" cy="2486238"/>
          </a:xfrm>
        </p:spPr>
      </p:pic>
      <p:sp>
        <p:nvSpPr>
          <p:cNvPr id="3" name="Rectangle 2">
            <a:extLst>
              <a:ext uri="{FF2B5EF4-FFF2-40B4-BE49-F238E27FC236}">
                <a16:creationId xmlns:a16="http://schemas.microsoft.com/office/drawing/2014/main" id="{A854BD5D-EFF5-3B46-B294-9027F1726693}"/>
              </a:ext>
            </a:extLst>
          </p:cNvPr>
          <p:cNvSpPr/>
          <p:nvPr/>
        </p:nvSpPr>
        <p:spPr>
          <a:xfrm>
            <a:off x="2297151" y="4689308"/>
            <a:ext cx="4572000" cy="646331"/>
          </a:xfrm>
          <a:prstGeom prst="rect">
            <a:avLst/>
          </a:prstGeom>
        </p:spPr>
        <p:txBody>
          <a:bodyPr>
            <a:spAutoFit/>
          </a:bodyPr>
          <a:lstStyle/>
          <a:p>
            <a:pPr algn="ctr"/>
            <a:r>
              <a:rPr lang="en-US" dirty="0"/>
              <a:t>Lifecycle of the Plasmodium parasites that cause malaria. </a:t>
            </a:r>
          </a:p>
        </p:txBody>
      </p:sp>
    </p:spTree>
    <p:extLst>
      <p:ext uri="{BB962C8B-B14F-4D97-AF65-F5344CB8AC3E}">
        <p14:creationId xmlns:p14="http://schemas.microsoft.com/office/powerpoint/2010/main" val="741854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Symptoms</a:t>
            </a:r>
          </a:p>
        </p:txBody>
      </p:sp>
      <p:sp>
        <p:nvSpPr>
          <p:cNvPr id="3" name="Content Placeholder 2"/>
          <p:cNvSpPr>
            <a:spLocks noGrp="1"/>
          </p:cNvSpPr>
          <p:nvPr>
            <p:ph idx="1"/>
          </p:nvPr>
        </p:nvSpPr>
        <p:spPr/>
        <p:txBody>
          <a:bodyPr>
            <a:normAutofit/>
          </a:bodyPr>
          <a:lstStyle/>
          <a:p>
            <a:r>
              <a:rPr lang="en-US" dirty="0"/>
              <a:t>Malaria usually presents with cyclic fevers, headaches, joint pain, and other symptoms of influenza-like illnesses, but it can cause organ failure and death.  </a:t>
            </a:r>
          </a:p>
          <a:p>
            <a:r>
              <a:rPr lang="en-US" dirty="0"/>
              <a:t>Malaria can cause weeks or even months of illness due to relapses and fatigue.</a:t>
            </a:r>
          </a:p>
          <a:p>
            <a:pPr lvl="1"/>
            <a:r>
              <a:rPr lang="en-US" dirty="0"/>
              <a:t>Reinfection is common, and in many tropical areas the average child has several bouts of malaria each year.</a:t>
            </a:r>
          </a:p>
        </p:txBody>
      </p:sp>
    </p:spTree>
    <p:extLst>
      <p:ext uri="{BB962C8B-B14F-4D97-AF65-F5344CB8AC3E}">
        <p14:creationId xmlns:p14="http://schemas.microsoft.com/office/powerpoint/2010/main" val="4245791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Symptoms (cont’d)</a:t>
            </a:r>
          </a:p>
        </p:txBody>
      </p:sp>
      <p:sp>
        <p:nvSpPr>
          <p:cNvPr id="3" name="Content Placeholder 2"/>
          <p:cNvSpPr>
            <a:spLocks noGrp="1"/>
          </p:cNvSpPr>
          <p:nvPr>
            <p:ph idx="1"/>
          </p:nvPr>
        </p:nvSpPr>
        <p:spPr/>
        <p:txBody>
          <a:bodyPr>
            <a:normAutofit/>
          </a:bodyPr>
          <a:lstStyle/>
          <a:p>
            <a:r>
              <a:rPr lang="en-US" dirty="0"/>
              <a:t>Children and pregnant women are most at risk for severe complications and death.</a:t>
            </a:r>
          </a:p>
          <a:p>
            <a:pPr lvl="1"/>
            <a:r>
              <a:rPr lang="en-US" b="1" dirty="0"/>
              <a:t>Malarial anemia</a:t>
            </a:r>
            <a:r>
              <a:rPr lang="en-US" dirty="0"/>
              <a:t> = the destruction of so many red blood cells that the body cannot adequately transport oxygen through the bloodstream.</a:t>
            </a:r>
          </a:p>
          <a:p>
            <a:pPr lvl="1"/>
            <a:r>
              <a:rPr lang="en-US" b="1" dirty="0"/>
              <a:t>Cerebral malaria</a:t>
            </a:r>
            <a:r>
              <a:rPr lang="en-US" dirty="0"/>
              <a:t> = malaria that causes seizures and coma (impaired consciousness).</a:t>
            </a:r>
          </a:p>
          <a:p>
            <a:pPr lvl="1"/>
            <a:r>
              <a:rPr lang="en-US" dirty="0"/>
              <a:t>Babies born to mothers with malaria are at increased risk of low birthweight and other birth complications.</a:t>
            </a:r>
          </a:p>
        </p:txBody>
      </p:sp>
    </p:spTree>
    <p:extLst>
      <p:ext uri="{BB962C8B-B14F-4D97-AF65-F5344CB8AC3E}">
        <p14:creationId xmlns:p14="http://schemas.microsoft.com/office/powerpoint/2010/main" val="33450753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Epidemiology</a:t>
            </a:r>
          </a:p>
        </p:txBody>
      </p:sp>
      <p:sp>
        <p:nvSpPr>
          <p:cNvPr id="3" name="Content Placeholder 2"/>
          <p:cNvSpPr>
            <a:spLocks noGrp="1"/>
          </p:cNvSpPr>
          <p:nvPr>
            <p:ph idx="1"/>
          </p:nvPr>
        </p:nvSpPr>
        <p:spPr/>
        <p:txBody>
          <a:bodyPr>
            <a:normAutofit fontScale="92500" lnSpcReduction="20000"/>
          </a:bodyPr>
          <a:lstStyle/>
          <a:p>
            <a:r>
              <a:rPr lang="en-US" dirty="0"/>
              <a:t>More than 200 million cases of malaria occurred worldwide in 2015, and about 450,000 people died from the disease.</a:t>
            </a:r>
          </a:p>
          <a:p>
            <a:r>
              <a:rPr lang="en-US" dirty="0"/>
              <a:t>The number of cases in 2015 was about one-third lower than the number of cases in 2000.</a:t>
            </a:r>
          </a:p>
          <a:p>
            <a:r>
              <a:rPr lang="en-US" dirty="0"/>
              <a:t>The number of deaths decreased by nearly half during those 15 years. </a:t>
            </a:r>
          </a:p>
          <a:p>
            <a:r>
              <a:rPr lang="en-US" dirty="0"/>
              <a:t>The number of deaths in children less than 5 years old decreased from about 725,000 to 300,000.</a:t>
            </a:r>
          </a:p>
          <a:p>
            <a:r>
              <a:rPr lang="en-US" dirty="0"/>
              <a:t>The percentage of people who die from malaria who are young children decreased from 85% to about 70%.</a:t>
            </a:r>
          </a:p>
          <a:p>
            <a:r>
              <a:rPr lang="en-US" dirty="0"/>
              <a:t>These improvements are attributed to the scale-up of several malaria prevention and treatment interventions.</a:t>
            </a:r>
          </a:p>
          <a:p>
            <a:endParaRPr lang="en-US" dirty="0"/>
          </a:p>
        </p:txBody>
      </p:sp>
    </p:spTree>
    <p:extLst>
      <p:ext uri="{BB962C8B-B14F-4D97-AF65-F5344CB8AC3E}">
        <p14:creationId xmlns:p14="http://schemas.microsoft.com/office/powerpoint/2010/main" val="15697792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10-4</a:t>
            </a:r>
          </a:p>
        </p:txBody>
      </p:sp>
      <p:pic>
        <p:nvPicPr>
          <p:cNvPr id="5" name="Content Placeholder 4">
            <a:extLst>
              <a:ext uri="{FF2B5EF4-FFF2-40B4-BE49-F238E27FC236}">
                <a16:creationId xmlns:a16="http://schemas.microsoft.com/office/drawing/2014/main" id="{AE455508-E411-8040-8EF6-47BCA5755A9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34011" y="1834705"/>
            <a:ext cx="4076700" cy="2705100"/>
          </a:xfrm>
        </p:spPr>
      </p:pic>
      <p:sp>
        <p:nvSpPr>
          <p:cNvPr id="3" name="Rectangle 2">
            <a:extLst>
              <a:ext uri="{FF2B5EF4-FFF2-40B4-BE49-F238E27FC236}">
                <a16:creationId xmlns:a16="http://schemas.microsoft.com/office/drawing/2014/main" id="{5FBA7B92-836E-0D46-9784-2D7265D252D8}"/>
              </a:ext>
            </a:extLst>
          </p:cNvPr>
          <p:cNvSpPr/>
          <p:nvPr/>
        </p:nvSpPr>
        <p:spPr>
          <a:xfrm>
            <a:off x="2687444" y="4722762"/>
            <a:ext cx="4572000" cy="646331"/>
          </a:xfrm>
          <a:prstGeom prst="rect">
            <a:avLst/>
          </a:prstGeom>
        </p:spPr>
        <p:txBody>
          <a:bodyPr>
            <a:spAutoFit/>
          </a:bodyPr>
          <a:lstStyle/>
          <a:p>
            <a:pPr algn="ctr"/>
            <a:r>
              <a:rPr lang="en-US" dirty="0"/>
              <a:t>Global malaria cases and deaths decreased significantly between 2000 and 2015.</a:t>
            </a:r>
          </a:p>
        </p:txBody>
      </p:sp>
      <p:sp>
        <p:nvSpPr>
          <p:cNvPr id="6" name="TextBox 5">
            <a:extLst>
              <a:ext uri="{FF2B5EF4-FFF2-40B4-BE49-F238E27FC236}">
                <a16:creationId xmlns:a16="http://schemas.microsoft.com/office/drawing/2014/main" id="{2F9A179E-4FAE-784C-9650-489DDCEEDCFA}"/>
              </a:ext>
            </a:extLst>
          </p:cNvPr>
          <p:cNvSpPr txBox="1"/>
          <p:nvPr/>
        </p:nvSpPr>
        <p:spPr>
          <a:xfrm rot="5400000">
            <a:off x="5386041" y="3133494"/>
            <a:ext cx="2965877" cy="230832"/>
          </a:xfrm>
          <a:prstGeom prst="rect">
            <a:avLst/>
          </a:prstGeom>
          <a:noFill/>
        </p:spPr>
        <p:txBody>
          <a:bodyPr wrap="none" rtlCol="0">
            <a:spAutoFit/>
          </a:bodyPr>
          <a:lstStyle/>
          <a:p>
            <a:r>
              <a:rPr lang="en-US" sz="900" dirty="0"/>
              <a:t>Data from World malaria report 2015. Geneva: WHO; 2015.</a:t>
            </a:r>
          </a:p>
        </p:txBody>
      </p:sp>
    </p:spTree>
    <p:extLst>
      <p:ext uri="{BB962C8B-B14F-4D97-AF65-F5344CB8AC3E}">
        <p14:creationId xmlns:p14="http://schemas.microsoft.com/office/powerpoint/2010/main" val="22142983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Malaria Interventions</a:t>
            </a:r>
            <a:endParaRPr lang="en-US" dirty="0"/>
          </a:p>
        </p:txBody>
      </p:sp>
      <p:sp>
        <p:nvSpPr>
          <p:cNvPr id="3" name="Text Placeholder 2"/>
          <p:cNvSpPr>
            <a:spLocks noGrp="1"/>
          </p:cNvSpPr>
          <p:nvPr>
            <p:ph type="body" idx="1"/>
          </p:nvPr>
        </p:nvSpPr>
        <p:spPr/>
        <p:txBody>
          <a:bodyPr/>
          <a:lstStyle/>
          <a:p>
            <a:r>
              <a:rPr lang="en-US" dirty="0"/>
              <a:t>10.4</a:t>
            </a:r>
          </a:p>
        </p:txBody>
      </p:sp>
    </p:spTree>
    <p:extLst>
      <p:ext uri="{BB962C8B-B14F-4D97-AF65-F5344CB8AC3E}">
        <p14:creationId xmlns:p14="http://schemas.microsoft.com/office/powerpoint/2010/main" val="2921134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Interventions</a:t>
            </a:r>
          </a:p>
        </p:txBody>
      </p:sp>
      <p:sp>
        <p:nvSpPr>
          <p:cNvPr id="3" name="Content Placeholder 2"/>
          <p:cNvSpPr>
            <a:spLocks noGrp="1"/>
          </p:cNvSpPr>
          <p:nvPr>
            <p:ph idx="1"/>
          </p:nvPr>
        </p:nvSpPr>
        <p:spPr/>
        <p:txBody>
          <a:bodyPr>
            <a:normAutofit lnSpcReduction="10000"/>
          </a:bodyPr>
          <a:lstStyle/>
          <a:p>
            <a:r>
              <a:rPr lang="en-US" dirty="0"/>
              <a:t>The only way that humans contract malaria is by being bit by an infected mosquito, and the only way that mosquitoes become infected is by biting an infected human.</a:t>
            </a:r>
          </a:p>
          <a:p>
            <a:r>
              <a:rPr lang="en-US" dirty="0"/>
              <a:t>There are two key types of malaria control interventions:</a:t>
            </a:r>
          </a:p>
          <a:p>
            <a:pPr lvl="1"/>
            <a:r>
              <a:rPr lang="en-US" dirty="0"/>
              <a:t>Reduce the likelihood of a human being bit by a mosquito.</a:t>
            </a:r>
          </a:p>
          <a:p>
            <a:pPr lvl="1"/>
            <a:r>
              <a:rPr lang="en-US" dirty="0"/>
              <a:t>Treat people with malaria so that they regain health and so that mosquitoes that bite them will not contract malaria.</a:t>
            </a:r>
          </a:p>
          <a:p>
            <a:endParaRPr lang="en-US" dirty="0"/>
          </a:p>
        </p:txBody>
      </p:sp>
    </p:spTree>
    <p:extLst>
      <p:ext uri="{BB962C8B-B14F-4D97-AF65-F5344CB8AC3E}">
        <p14:creationId xmlns:p14="http://schemas.microsoft.com/office/powerpoint/2010/main" val="3066625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Malaria Treatment</a:t>
            </a:r>
          </a:p>
        </p:txBody>
      </p:sp>
      <p:sp>
        <p:nvSpPr>
          <p:cNvPr id="3" name="Content Placeholder 2"/>
          <p:cNvSpPr>
            <a:spLocks noGrp="1"/>
          </p:cNvSpPr>
          <p:nvPr>
            <p:ph idx="1"/>
          </p:nvPr>
        </p:nvSpPr>
        <p:spPr/>
        <p:txBody>
          <a:bodyPr>
            <a:normAutofit fontScale="85000" lnSpcReduction="20000"/>
          </a:bodyPr>
          <a:lstStyle/>
          <a:p>
            <a:r>
              <a:rPr lang="en-US" dirty="0"/>
              <a:t>Strains of malaria are becoming resistant to many of the drugs that used to be effective against it.</a:t>
            </a:r>
          </a:p>
          <a:p>
            <a:r>
              <a:rPr lang="en-US" dirty="0"/>
              <a:t>Treating infections with combinations of drugs slows the emergence of drug resistance.</a:t>
            </a:r>
          </a:p>
          <a:p>
            <a:pPr lvl="1"/>
            <a:r>
              <a:rPr lang="en-US" dirty="0"/>
              <a:t>Malaria control experts strongly urge the use of </a:t>
            </a:r>
            <a:r>
              <a:rPr lang="en-US" b="1" dirty="0"/>
              <a:t>artemisinin-based combination therapy (ACT)</a:t>
            </a:r>
            <a:r>
              <a:rPr lang="en-US" dirty="0"/>
              <a:t> that combines at least two different antimalarial drugs (such as artemether plus lumefantrine or artesunate plus mefloquine), one of which is an artemisinin-based drug.</a:t>
            </a:r>
          </a:p>
          <a:p>
            <a:r>
              <a:rPr lang="en-US" dirty="0"/>
              <a:t>Treating only laboratory-confirmed cases (with a few exceptions) also prevents drug resistance from emerging.</a:t>
            </a:r>
          </a:p>
          <a:p>
            <a:pPr lvl="1"/>
            <a:r>
              <a:rPr lang="en-US" dirty="0"/>
              <a:t>A </a:t>
            </a:r>
            <a:r>
              <a:rPr lang="en-US" b="1" dirty="0"/>
              <a:t>rapid diagnostic test (RDT)</a:t>
            </a:r>
            <a:r>
              <a:rPr lang="en-US" dirty="0"/>
              <a:t> can detect the presence of a pathogen or markers for a pathogen within 15 to 30 minutes.</a:t>
            </a:r>
          </a:p>
          <a:p>
            <a:endParaRPr lang="en-US" dirty="0"/>
          </a:p>
        </p:txBody>
      </p:sp>
    </p:spTree>
    <p:extLst>
      <p:ext uri="{BB962C8B-B14F-4D97-AF65-F5344CB8AC3E}">
        <p14:creationId xmlns:p14="http://schemas.microsoft.com/office/powerpoint/2010/main" val="1339341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Intermittent Preventive Treatment</a:t>
            </a:r>
          </a:p>
        </p:txBody>
      </p:sp>
      <p:sp>
        <p:nvSpPr>
          <p:cNvPr id="3" name="Content Placeholder 2"/>
          <p:cNvSpPr>
            <a:spLocks noGrp="1"/>
          </p:cNvSpPr>
          <p:nvPr>
            <p:ph idx="1"/>
          </p:nvPr>
        </p:nvSpPr>
        <p:spPr/>
        <p:txBody>
          <a:bodyPr>
            <a:normAutofit fontScale="92500" lnSpcReduction="20000"/>
          </a:bodyPr>
          <a:lstStyle/>
          <a:p>
            <a:r>
              <a:rPr lang="en-US" b="1" dirty="0"/>
              <a:t>Intermittent preventive treatment (IPT)</a:t>
            </a:r>
            <a:r>
              <a:rPr lang="en-US" dirty="0"/>
              <a:t> = the use of “preventive chemotherapy” with anti-malarial medications in vulnerable people so that they maintain therapeutic drug levels in their blood during times of high risk for malaria.</a:t>
            </a:r>
          </a:p>
          <a:p>
            <a:r>
              <a:rPr lang="en-US" b="1" dirty="0"/>
              <a:t>IPT in pregnancy (IPTp)</a:t>
            </a:r>
            <a:r>
              <a:rPr lang="en-US" dirty="0"/>
              <a:t> = the routine distribution of anti-malarial medications to all pregnant women who live in malaria-endemic countries, even if the women do not have symptoms of malaria at the time of treatment.</a:t>
            </a:r>
          </a:p>
          <a:p>
            <a:pPr lvl="1"/>
            <a:r>
              <a:rPr lang="en-US" dirty="0"/>
              <a:t>Presumptive treatment for malaria with IPTp is effective at increasing the average birth weight and survival rates of babies born to women who receive the recommended doses.</a:t>
            </a:r>
          </a:p>
        </p:txBody>
      </p:sp>
    </p:spTree>
    <p:extLst>
      <p:ext uri="{BB962C8B-B14F-4D97-AF65-F5344CB8AC3E}">
        <p14:creationId xmlns:p14="http://schemas.microsoft.com/office/powerpoint/2010/main" val="1129503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Insecticide-Treated Net</a:t>
            </a:r>
          </a:p>
        </p:txBody>
      </p:sp>
      <p:sp>
        <p:nvSpPr>
          <p:cNvPr id="3" name="Content Placeholder 2"/>
          <p:cNvSpPr>
            <a:spLocks noGrp="1"/>
          </p:cNvSpPr>
          <p:nvPr>
            <p:ph idx="1"/>
          </p:nvPr>
        </p:nvSpPr>
        <p:spPr/>
        <p:txBody>
          <a:bodyPr>
            <a:normAutofit fontScale="92500" lnSpcReduction="20000"/>
          </a:bodyPr>
          <a:lstStyle/>
          <a:p>
            <a:r>
              <a:rPr lang="en-US" dirty="0"/>
              <a:t>Barriers between humans and mosquitoes prevent mosquito bites and interrupt the mosquito–human–mosquito transmission cycle.</a:t>
            </a:r>
          </a:p>
          <a:p>
            <a:r>
              <a:rPr lang="en-US" b="1" dirty="0"/>
              <a:t>Insecticide-treated net (ITN)</a:t>
            </a:r>
            <a:r>
              <a:rPr lang="en-US" dirty="0"/>
              <a:t> = a mesh sheet dipped in insecticides and then hung over a bed to provide a barrier between sleeping humans and mosquitoes while also killing any mosquitoes that land on it.</a:t>
            </a:r>
          </a:p>
          <a:p>
            <a:pPr lvl="1"/>
            <a:r>
              <a:rPr lang="en-US" dirty="0"/>
              <a:t>Most ITNs need to be re-dipped in pyrethroid insecticides every 6 months or so to maintain effectiveness.</a:t>
            </a:r>
          </a:p>
          <a:p>
            <a:pPr lvl="1"/>
            <a:r>
              <a:rPr lang="en-US" b="1" dirty="0"/>
              <a:t>Long-lasting insecticidal net (LLIN)</a:t>
            </a:r>
            <a:r>
              <a:rPr lang="en-US" dirty="0"/>
              <a:t> = an ITN that has been impregnated with a pesticide that remains effective for 2 years or longer before requiring retreatment.</a:t>
            </a:r>
          </a:p>
        </p:txBody>
      </p:sp>
    </p:spTree>
    <p:extLst>
      <p:ext uri="{BB962C8B-B14F-4D97-AF65-F5344CB8AC3E}">
        <p14:creationId xmlns:p14="http://schemas.microsoft.com/office/powerpoint/2010/main" val="9841151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Insecticide-Treated Net (cont’d)</a:t>
            </a:r>
          </a:p>
        </p:txBody>
      </p:sp>
      <p:sp>
        <p:nvSpPr>
          <p:cNvPr id="3" name="Content Placeholder 2"/>
          <p:cNvSpPr>
            <a:spLocks noGrp="1"/>
          </p:cNvSpPr>
          <p:nvPr>
            <p:ph idx="1"/>
          </p:nvPr>
        </p:nvSpPr>
        <p:spPr/>
        <p:txBody>
          <a:bodyPr>
            <a:normAutofit lnSpcReduction="10000"/>
          </a:bodyPr>
          <a:lstStyle/>
          <a:p>
            <a:r>
              <a:rPr lang="en-US" dirty="0"/>
              <a:t>ITNs significantly reduce child mortality in malaria-endemic areas when they are used consistently.</a:t>
            </a:r>
          </a:p>
          <a:p>
            <a:pPr lvl="1"/>
            <a:r>
              <a:rPr lang="en-US" dirty="0"/>
              <a:t>The proportion of young children in sub-Saharan Africa who sleep under an ITN increased significantly since 2000.</a:t>
            </a:r>
          </a:p>
          <a:p>
            <a:pPr lvl="1"/>
            <a:r>
              <a:rPr lang="en-US" dirty="0"/>
              <a:t>About two-thirds of the reduction in malaria cases between 2000 and 2015 are attributed to scaled-up use of ITNs.</a:t>
            </a:r>
          </a:p>
          <a:p>
            <a:pPr lvl="1"/>
            <a:r>
              <a:rPr lang="en-US" dirty="0"/>
              <a:t>It is also important for malaria patients to stay under a bednet so mosquitoes cannot bite them and become carriers of malaria.</a:t>
            </a:r>
          </a:p>
        </p:txBody>
      </p:sp>
    </p:spTree>
    <p:extLst>
      <p:ext uri="{BB962C8B-B14F-4D97-AF65-F5344CB8AC3E}">
        <p14:creationId xmlns:p14="http://schemas.microsoft.com/office/powerpoint/2010/main" val="5298197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10-5</a:t>
            </a:r>
          </a:p>
        </p:txBody>
      </p:sp>
      <p:pic>
        <p:nvPicPr>
          <p:cNvPr id="5" name="Content Placeholder 4">
            <a:extLst>
              <a:ext uri="{FF2B5EF4-FFF2-40B4-BE49-F238E27FC236}">
                <a16:creationId xmlns:a16="http://schemas.microsoft.com/office/drawing/2014/main" id="{81D4789F-0B75-0647-B977-1BC9419ADB3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517895" y="1577762"/>
            <a:ext cx="2253325" cy="3741369"/>
          </a:xfrm>
        </p:spPr>
      </p:pic>
      <p:sp>
        <p:nvSpPr>
          <p:cNvPr id="3" name="Rectangle 2">
            <a:extLst>
              <a:ext uri="{FF2B5EF4-FFF2-40B4-BE49-F238E27FC236}">
                <a16:creationId xmlns:a16="http://schemas.microsoft.com/office/drawing/2014/main" id="{C831C4C3-8E49-5A4E-89FE-974EA7A1435F}"/>
              </a:ext>
            </a:extLst>
          </p:cNvPr>
          <p:cNvSpPr/>
          <p:nvPr/>
        </p:nvSpPr>
        <p:spPr>
          <a:xfrm>
            <a:off x="2542478" y="5364847"/>
            <a:ext cx="4572000" cy="923330"/>
          </a:xfrm>
          <a:prstGeom prst="rect">
            <a:avLst/>
          </a:prstGeom>
        </p:spPr>
        <p:txBody>
          <a:bodyPr>
            <a:spAutoFit/>
          </a:bodyPr>
          <a:lstStyle/>
          <a:p>
            <a:pPr algn="ctr"/>
            <a:r>
              <a:rPr lang="en-US" dirty="0"/>
              <a:t>The percentage of under-5 children in sub-Saharan Africa who sleep under an insecticide-treated net (ITN) has increased rapidly.</a:t>
            </a:r>
          </a:p>
        </p:txBody>
      </p:sp>
      <p:sp>
        <p:nvSpPr>
          <p:cNvPr id="6" name="TextBox 5">
            <a:extLst>
              <a:ext uri="{FF2B5EF4-FFF2-40B4-BE49-F238E27FC236}">
                <a16:creationId xmlns:a16="http://schemas.microsoft.com/office/drawing/2014/main" id="{B1AB2FB7-02A0-4941-81A8-46735C86FD25}"/>
              </a:ext>
            </a:extLst>
          </p:cNvPr>
          <p:cNvSpPr txBox="1"/>
          <p:nvPr/>
        </p:nvSpPr>
        <p:spPr>
          <a:xfrm rot="5400000">
            <a:off x="4527396" y="2877016"/>
            <a:ext cx="2965877" cy="230832"/>
          </a:xfrm>
          <a:prstGeom prst="rect">
            <a:avLst/>
          </a:prstGeom>
          <a:noFill/>
        </p:spPr>
        <p:txBody>
          <a:bodyPr wrap="none" rtlCol="0">
            <a:spAutoFit/>
          </a:bodyPr>
          <a:lstStyle/>
          <a:p>
            <a:r>
              <a:rPr lang="en-US" sz="900" dirty="0"/>
              <a:t>Data from World malaria report 2015. Geneva: WHO; 2015.</a:t>
            </a:r>
          </a:p>
        </p:txBody>
      </p:sp>
    </p:spTree>
    <p:extLst>
      <p:ext uri="{BB962C8B-B14F-4D97-AF65-F5344CB8AC3E}">
        <p14:creationId xmlns:p14="http://schemas.microsoft.com/office/powerpoint/2010/main" val="4274110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Preventive Options</a:t>
            </a:r>
          </a:p>
        </p:txBody>
      </p:sp>
      <p:sp>
        <p:nvSpPr>
          <p:cNvPr id="3" name="Content Placeholder 2"/>
          <p:cNvSpPr>
            <a:spLocks noGrp="1"/>
          </p:cNvSpPr>
          <p:nvPr>
            <p:ph idx="1"/>
          </p:nvPr>
        </p:nvSpPr>
        <p:spPr/>
        <p:txBody>
          <a:bodyPr>
            <a:normAutofit/>
          </a:bodyPr>
          <a:lstStyle/>
          <a:p>
            <a:r>
              <a:rPr lang="en-US" dirty="0"/>
              <a:t>Wearing clothes that cover the arms and legs</a:t>
            </a:r>
          </a:p>
          <a:p>
            <a:r>
              <a:rPr lang="en-US" dirty="0"/>
              <a:t>Having screens or curtains cover the windows and doors of houses when possible </a:t>
            </a:r>
          </a:p>
          <a:p>
            <a:r>
              <a:rPr lang="en-US" dirty="0"/>
              <a:t>Using insect repellents like bug sprays, especially those that contain </a:t>
            </a:r>
            <a:r>
              <a:rPr lang="en-US" b="1" dirty="0"/>
              <a:t>DEET</a:t>
            </a:r>
            <a:r>
              <a:rPr lang="en-US" dirty="0"/>
              <a:t> (</a:t>
            </a:r>
            <a:r>
              <a:rPr lang="en-US" i="1" dirty="0"/>
              <a:t>N,N</a:t>
            </a:r>
            <a:r>
              <a:rPr lang="en-US" dirty="0"/>
              <a:t>-diethyl-</a:t>
            </a:r>
            <a:r>
              <a:rPr lang="en-US" i="1" dirty="0"/>
              <a:t>m</a:t>
            </a:r>
            <a:r>
              <a:rPr lang="en-US" dirty="0"/>
              <a:t>-toluamide)</a:t>
            </a:r>
          </a:p>
          <a:p>
            <a:r>
              <a:rPr lang="en-US" dirty="0"/>
              <a:t>Although travelers from nonendemic areas to places where malaria is endemic generally take prophylactic (preventive) antimalarial drugs, it is not realistic or healthy to encourage prophylactic use among people living in highly endemic areas.</a:t>
            </a:r>
          </a:p>
          <a:p>
            <a:pPr marL="0" indent="0">
              <a:buNone/>
            </a:pPr>
            <a:endParaRPr lang="en-US" dirty="0"/>
          </a:p>
        </p:txBody>
      </p:sp>
    </p:spTree>
    <p:extLst>
      <p:ext uri="{BB962C8B-B14F-4D97-AF65-F5344CB8AC3E}">
        <p14:creationId xmlns:p14="http://schemas.microsoft.com/office/powerpoint/2010/main" val="10114369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Mosquito Control</a:t>
            </a:r>
          </a:p>
        </p:txBody>
      </p:sp>
      <p:sp>
        <p:nvSpPr>
          <p:cNvPr id="3" name="Content Placeholder 2"/>
          <p:cNvSpPr>
            <a:spLocks noGrp="1"/>
          </p:cNvSpPr>
          <p:nvPr>
            <p:ph idx="1"/>
          </p:nvPr>
        </p:nvSpPr>
        <p:spPr/>
        <p:txBody>
          <a:bodyPr>
            <a:normAutofit fontScale="92500" lnSpcReduction="20000"/>
          </a:bodyPr>
          <a:lstStyle/>
          <a:p>
            <a:r>
              <a:rPr lang="en-US" b="1" i="1" dirty="0"/>
              <a:t>Anopheles</a:t>
            </a:r>
            <a:r>
              <a:rPr lang="en-US" b="1" dirty="0"/>
              <a:t> mosquitoes</a:t>
            </a:r>
            <a:r>
              <a:rPr lang="en-US" dirty="0"/>
              <a:t> are the genus of mosquitoes that spread malaria.</a:t>
            </a:r>
          </a:p>
          <a:p>
            <a:r>
              <a:rPr lang="en-US" dirty="0"/>
              <a:t>The Global Malaria Eradication Programme (1995–1969) sprayed </a:t>
            </a:r>
            <a:r>
              <a:rPr lang="en-US" b="1" dirty="0"/>
              <a:t>DDT </a:t>
            </a:r>
            <a:r>
              <a:rPr lang="en-US" dirty="0"/>
              <a:t>(dichloro-diphenyl-trichloroethane) to kill malarial mosquitoes.</a:t>
            </a:r>
          </a:p>
          <a:p>
            <a:pPr lvl="1"/>
            <a:r>
              <a:rPr lang="en-US" dirty="0"/>
              <a:t>DDT is a persistent organic pollutant (POP) that builds up in the food chain (killing birds and fish) when used outdoors in large quantities.</a:t>
            </a:r>
          </a:p>
          <a:p>
            <a:pPr lvl="1"/>
            <a:r>
              <a:rPr lang="en-US" dirty="0"/>
              <a:t>DDT was banned in most countries by 2001.</a:t>
            </a:r>
          </a:p>
          <a:p>
            <a:pPr lvl="1"/>
            <a:r>
              <a:rPr lang="en-US" dirty="0"/>
              <a:t>Small amounts of DDT used indoors seem to be harmless to humans and other animals and very effective at killing malaria-spreading mosquitoes.</a:t>
            </a:r>
          </a:p>
          <a:p>
            <a:pPr lvl="1"/>
            <a:r>
              <a:rPr lang="en-US" dirty="0"/>
              <a:t>Use of the chemical is now limited but not banned.</a:t>
            </a:r>
          </a:p>
        </p:txBody>
      </p:sp>
    </p:spTree>
    <p:extLst>
      <p:ext uri="{BB962C8B-B14F-4D97-AF65-F5344CB8AC3E}">
        <p14:creationId xmlns:p14="http://schemas.microsoft.com/office/powerpoint/2010/main" val="13069648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Mosquito Control (cont’d)</a:t>
            </a:r>
          </a:p>
        </p:txBody>
      </p:sp>
      <p:sp>
        <p:nvSpPr>
          <p:cNvPr id="3" name="Content Placeholder 2"/>
          <p:cNvSpPr>
            <a:spLocks noGrp="1"/>
          </p:cNvSpPr>
          <p:nvPr>
            <p:ph idx="1"/>
          </p:nvPr>
        </p:nvSpPr>
        <p:spPr/>
        <p:txBody>
          <a:bodyPr>
            <a:normAutofit/>
          </a:bodyPr>
          <a:lstStyle/>
          <a:p>
            <a:r>
              <a:rPr lang="en-US" b="1" dirty="0"/>
              <a:t>Indoor residual spraying (IRS)</a:t>
            </a:r>
            <a:r>
              <a:rPr lang="en-US" dirty="0"/>
              <a:t> = the application of long-lasting insecticides to walls and other surfaces where mosquitoes might rest, so that mosquitoes that land on those surfaces during the following 6 months or longer will absorb a lethal dose of the insecticidal chemical.</a:t>
            </a:r>
          </a:p>
        </p:txBody>
      </p:sp>
    </p:spTree>
    <p:extLst>
      <p:ext uri="{BB962C8B-B14F-4D97-AF65-F5344CB8AC3E}">
        <p14:creationId xmlns:p14="http://schemas.microsoft.com/office/powerpoint/2010/main" val="28046962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Dengue and Other Arboviruses</a:t>
            </a:r>
            <a:endParaRPr lang="en-US" dirty="0"/>
          </a:p>
        </p:txBody>
      </p:sp>
      <p:sp>
        <p:nvSpPr>
          <p:cNvPr id="3" name="Text Placeholder 2"/>
          <p:cNvSpPr>
            <a:spLocks noGrp="1"/>
          </p:cNvSpPr>
          <p:nvPr>
            <p:ph type="body" idx="1"/>
          </p:nvPr>
        </p:nvSpPr>
        <p:spPr/>
        <p:txBody>
          <a:bodyPr/>
          <a:lstStyle/>
          <a:p>
            <a:r>
              <a:rPr lang="en-US" dirty="0"/>
              <a:t>10.5</a:t>
            </a:r>
          </a:p>
        </p:txBody>
      </p:sp>
    </p:spTree>
    <p:extLst>
      <p:ext uri="{BB962C8B-B14F-4D97-AF65-F5344CB8AC3E}">
        <p14:creationId xmlns:p14="http://schemas.microsoft.com/office/powerpoint/2010/main" val="2810030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Arboviruses</a:t>
            </a:r>
          </a:p>
        </p:txBody>
      </p:sp>
      <p:sp>
        <p:nvSpPr>
          <p:cNvPr id="3" name="Content Placeholder 2"/>
          <p:cNvSpPr>
            <a:spLocks noGrp="1"/>
          </p:cNvSpPr>
          <p:nvPr>
            <p:ph idx="1"/>
          </p:nvPr>
        </p:nvSpPr>
        <p:spPr/>
        <p:txBody>
          <a:bodyPr>
            <a:normAutofit fontScale="92500" lnSpcReduction="10000"/>
          </a:bodyPr>
          <a:lstStyle/>
          <a:p>
            <a:r>
              <a:rPr lang="en-US" b="1" dirty="0"/>
              <a:t>Vectorborne infection </a:t>
            </a:r>
            <a:r>
              <a:rPr lang="en-US" dirty="0"/>
              <a:t>= an arthropod-borne infection.</a:t>
            </a:r>
          </a:p>
          <a:p>
            <a:pPr lvl="1"/>
            <a:r>
              <a:rPr lang="en-US" b="1" dirty="0"/>
              <a:t>Arthropod</a:t>
            </a:r>
            <a:r>
              <a:rPr lang="en-US" dirty="0"/>
              <a:t> = an insect (such as mosquito, fly, or flea) or an arachnid (such as a spider, tick, or mite).</a:t>
            </a:r>
            <a:endParaRPr lang="en-US" b="1" dirty="0"/>
          </a:p>
          <a:p>
            <a:r>
              <a:rPr lang="en-US" b="1" dirty="0"/>
              <a:t>Cycle of infection</a:t>
            </a:r>
            <a:r>
              <a:rPr lang="en-US" dirty="0"/>
              <a:t> = how an infectious agent passes between different species.</a:t>
            </a:r>
          </a:p>
          <a:p>
            <a:pPr lvl="1"/>
            <a:r>
              <a:rPr lang="en-US" dirty="0"/>
              <a:t>Human–human–human cycle</a:t>
            </a:r>
          </a:p>
          <a:p>
            <a:pPr lvl="1"/>
            <a:r>
              <a:rPr lang="en-US" dirty="0"/>
              <a:t>Vertebrate–vertebrate–human cycle</a:t>
            </a:r>
          </a:p>
          <a:p>
            <a:pPr lvl="1"/>
            <a:r>
              <a:rPr lang="en-US" dirty="0"/>
              <a:t>Human–insect–human cycle (or an animal–insect–animal cycle that occasionally affects a human)</a:t>
            </a:r>
          </a:p>
          <a:p>
            <a:r>
              <a:rPr lang="en-US" b="1" dirty="0"/>
              <a:t>Arbovirus</a:t>
            </a:r>
            <a:r>
              <a:rPr lang="en-US" dirty="0"/>
              <a:t> (arthropod-borne virus) = a </a:t>
            </a:r>
            <a:r>
              <a:rPr lang="en-US" i="1" dirty="0"/>
              <a:t>virus</a:t>
            </a:r>
            <a:r>
              <a:rPr lang="en-US" dirty="0"/>
              <a:t> transmitted to humans by an arthropod.</a:t>
            </a:r>
          </a:p>
        </p:txBody>
      </p:sp>
    </p:spTree>
    <p:extLst>
      <p:ext uri="{BB962C8B-B14F-4D97-AF65-F5344CB8AC3E}">
        <p14:creationId xmlns:p14="http://schemas.microsoft.com/office/powerpoint/2010/main" val="2265308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755374"/>
          </a:xfrm>
        </p:spPr>
        <p:txBody>
          <a:bodyPr/>
          <a:lstStyle/>
          <a:p>
            <a:r>
              <a:rPr lang="en-US" dirty="0"/>
              <a:t>Figure 10-6</a:t>
            </a:r>
          </a:p>
        </p:txBody>
      </p:sp>
      <p:pic>
        <p:nvPicPr>
          <p:cNvPr id="5" name="Content Placeholder 4">
            <a:extLst>
              <a:ext uri="{FF2B5EF4-FFF2-40B4-BE49-F238E27FC236}">
                <a16:creationId xmlns:a16="http://schemas.microsoft.com/office/drawing/2014/main" id="{66438209-1EC4-4944-8809-4E43FF05A08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63757" y="755374"/>
            <a:ext cx="6029739" cy="5221355"/>
          </a:xfrm>
        </p:spPr>
      </p:pic>
      <p:sp>
        <p:nvSpPr>
          <p:cNvPr id="3" name="Rectangle 2">
            <a:extLst>
              <a:ext uri="{FF2B5EF4-FFF2-40B4-BE49-F238E27FC236}">
                <a16:creationId xmlns:a16="http://schemas.microsoft.com/office/drawing/2014/main" id="{5993C916-0C14-D64B-B5FA-818472F4BA0B}"/>
              </a:ext>
            </a:extLst>
          </p:cNvPr>
          <p:cNvSpPr/>
          <p:nvPr/>
        </p:nvSpPr>
        <p:spPr>
          <a:xfrm>
            <a:off x="278296" y="5514499"/>
            <a:ext cx="8865704" cy="923330"/>
          </a:xfrm>
          <a:prstGeom prst="rect">
            <a:avLst/>
          </a:prstGeom>
        </p:spPr>
        <p:txBody>
          <a:bodyPr wrap="square">
            <a:spAutoFit/>
          </a:bodyPr>
          <a:lstStyle/>
          <a:p>
            <a:pPr algn="ctr"/>
            <a:endParaRPr lang="en-US" dirty="0"/>
          </a:p>
          <a:p>
            <a:pPr algn="ctr"/>
            <a:endParaRPr lang="en-US" dirty="0"/>
          </a:p>
          <a:p>
            <a:pPr algn="ctr"/>
            <a:r>
              <a:rPr lang="en-US" dirty="0"/>
              <a:t>Examples of bacterial and parasitic vectorborne diseases. </a:t>
            </a:r>
          </a:p>
        </p:txBody>
      </p:sp>
    </p:spTree>
    <p:extLst>
      <p:ext uri="{BB962C8B-B14F-4D97-AF65-F5344CB8AC3E}">
        <p14:creationId xmlns:p14="http://schemas.microsoft.com/office/powerpoint/2010/main" val="36369035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649357"/>
          </a:xfrm>
        </p:spPr>
        <p:txBody>
          <a:bodyPr>
            <a:normAutofit fontScale="90000"/>
          </a:bodyPr>
          <a:lstStyle/>
          <a:p>
            <a:r>
              <a:rPr lang="en-US" dirty="0"/>
              <a:t>Figure 10-7</a:t>
            </a:r>
          </a:p>
        </p:txBody>
      </p:sp>
      <p:pic>
        <p:nvPicPr>
          <p:cNvPr id="5" name="Content Placeholder 4">
            <a:extLst>
              <a:ext uri="{FF2B5EF4-FFF2-40B4-BE49-F238E27FC236}">
                <a16:creationId xmlns:a16="http://schemas.microsoft.com/office/drawing/2014/main" id="{FE1ED145-3BB7-8649-8D62-A68D1287A71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10748" y="1086678"/>
            <a:ext cx="6109252" cy="4492487"/>
          </a:xfrm>
        </p:spPr>
      </p:pic>
      <p:sp>
        <p:nvSpPr>
          <p:cNvPr id="3" name="Rectangle 2">
            <a:extLst>
              <a:ext uri="{FF2B5EF4-FFF2-40B4-BE49-F238E27FC236}">
                <a16:creationId xmlns:a16="http://schemas.microsoft.com/office/drawing/2014/main" id="{F2484342-58D7-CF4B-A82C-04D30DB02A9F}"/>
              </a:ext>
            </a:extLst>
          </p:cNvPr>
          <p:cNvSpPr/>
          <p:nvPr/>
        </p:nvSpPr>
        <p:spPr>
          <a:xfrm>
            <a:off x="3015554" y="4883563"/>
            <a:ext cx="3090590" cy="1477328"/>
          </a:xfrm>
          <a:prstGeom prst="rect">
            <a:avLst/>
          </a:prstGeom>
        </p:spPr>
        <p:txBody>
          <a:bodyPr wrap="none">
            <a:spAutoFit/>
          </a:bodyPr>
          <a:lstStyle/>
          <a:p>
            <a:pPr algn="ctr"/>
            <a:endParaRPr lang="en-US" dirty="0"/>
          </a:p>
          <a:p>
            <a:pPr algn="ctr"/>
            <a:endParaRPr lang="en-US" dirty="0"/>
          </a:p>
          <a:p>
            <a:pPr algn="ctr"/>
            <a:endParaRPr lang="en-US" dirty="0"/>
          </a:p>
          <a:p>
            <a:pPr algn="ctr"/>
            <a:endParaRPr lang="en-US" dirty="0"/>
          </a:p>
          <a:p>
            <a:pPr algn="ctr"/>
            <a:r>
              <a:rPr lang="en-US" dirty="0"/>
              <a:t>Examples of arboviral diseases.</a:t>
            </a:r>
          </a:p>
        </p:txBody>
      </p:sp>
    </p:spTree>
    <p:extLst>
      <p:ext uri="{BB962C8B-B14F-4D97-AF65-F5344CB8AC3E}">
        <p14:creationId xmlns:p14="http://schemas.microsoft.com/office/powerpoint/2010/main" val="1155771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Dengue</a:t>
            </a:r>
          </a:p>
        </p:txBody>
      </p:sp>
      <p:sp>
        <p:nvSpPr>
          <p:cNvPr id="3" name="Content Placeholder 2"/>
          <p:cNvSpPr>
            <a:spLocks noGrp="1"/>
          </p:cNvSpPr>
          <p:nvPr>
            <p:ph idx="1"/>
          </p:nvPr>
        </p:nvSpPr>
        <p:spPr/>
        <p:txBody>
          <a:bodyPr>
            <a:normAutofit fontScale="77500" lnSpcReduction="20000"/>
          </a:bodyPr>
          <a:lstStyle/>
          <a:p>
            <a:r>
              <a:rPr lang="en-US" b="1" dirty="0"/>
              <a:t>Dengue</a:t>
            </a:r>
            <a:r>
              <a:rPr lang="en-US" dirty="0"/>
              <a:t> fever (DF) = an arbovirus spread by the bites of infected </a:t>
            </a:r>
            <a:r>
              <a:rPr lang="en-US" b="1" i="1" dirty="0"/>
              <a:t>Aedes </a:t>
            </a:r>
            <a:r>
              <a:rPr lang="en-US" b="1" dirty="0"/>
              <a:t>mosquitoes</a:t>
            </a:r>
            <a:r>
              <a:rPr lang="en-US" dirty="0"/>
              <a:t>.</a:t>
            </a:r>
            <a:endParaRPr lang="en-US" b="1" dirty="0"/>
          </a:p>
          <a:p>
            <a:pPr lvl="1"/>
            <a:r>
              <a:rPr lang="en-US" dirty="0"/>
              <a:t>Common symptoms: a high fever plus a severe headache and pain in the eyes, joints, muscles, and bones</a:t>
            </a:r>
          </a:p>
          <a:p>
            <a:pPr lvl="1"/>
            <a:r>
              <a:rPr lang="en-US" dirty="0"/>
              <a:t>Risk of dengue hemorrhagic fever (DHF) and dengue shock syndrome (DSS)</a:t>
            </a:r>
          </a:p>
          <a:p>
            <a:r>
              <a:rPr lang="en-US" dirty="0"/>
              <a:t>About 100 million people become ill from dengue virus infections each year, with the heaviest burdens in South Asia, Southeast Asia, tropical South America and some parts of tropical sub-Saharan Africa.</a:t>
            </a:r>
          </a:p>
          <a:p>
            <a:r>
              <a:rPr lang="en-US" dirty="0"/>
              <a:t>A dengue vaccine must protect against all four serotypes of dengue virus (DENV).</a:t>
            </a:r>
          </a:p>
          <a:p>
            <a:pPr lvl="1"/>
            <a:r>
              <a:rPr lang="en-US" dirty="0"/>
              <a:t>A dengue vaccine was licensed for the first time at the end of 2015, but it may be several years before it is widely available.</a:t>
            </a:r>
          </a:p>
        </p:txBody>
      </p:sp>
    </p:spTree>
    <p:extLst>
      <p:ext uri="{BB962C8B-B14F-4D97-AF65-F5344CB8AC3E}">
        <p14:creationId xmlns:p14="http://schemas.microsoft.com/office/powerpoint/2010/main" val="30057122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Flaviviruses</a:t>
            </a:r>
          </a:p>
        </p:txBody>
      </p:sp>
      <p:sp>
        <p:nvSpPr>
          <p:cNvPr id="3" name="Content Placeholder 2"/>
          <p:cNvSpPr>
            <a:spLocks noGrp="1"/>
          </p:cNvSpPr>
          <p:nvPr>
            <p:ph idx="1"/>
          </p:nvPr>
        </p:nvSpPr>
        <p:spPr/>
        <p:txBody>
          <a:bodyPr>
            <a:normAutofit fontScale="85000" lnSpcReduction="10000"/>
          </a:bodyPr>
          <a:lstStyle/>
          <a:p>
            <a:r>
              <a:rPr lang="en-US" dirty="0"/>
              <a:t>The dengue, yellow fever, Zika, West Nile, and JE viruses are all in the flavivirus genus of the flavivirus family.</a:t>
            </a:r>
            <a:endParaRPr lang="en-US" b="1" dirty="0"/>
          </a:p>
          <a:p>
            <a:r>
              <a:rPr lang="en-US" b="1" dirty="0"/>
              <a:t>Yellow fever</a:t>
            </a:r>
            <a:r>
              <a:rPr lang="en-US" dirty="0"/>
              <a:t> (YF) = a disease named for the jaundice that turns the skin and eyes of victims yellow.</a:t>
            </a:r>
          </a:p>
          <a:p>
            <a:pPr lvl="1"/>
            <a:r>
              <a:rPr lang="en-US" dirty="0"/>
              <a:t>About 1 in 20 people who contract the YF virus die from it, usually as a result of hemorrhagic fever.</a:t>
            </a:r>
          </a:p>
          <a:p>
            <a:pPr lvl="1"/>
            <a:r>
              <a:rPr lang="en-US" dirty="0"/>
              <a:t>The International Health Regulations (IHR) mandate YF vaccination for travelers to and from places where outbreaks are occurring.</a:t>
            </a:r>
          </a:p>
          <a:p>
            <a:r>
              <a:rPr lang="en-US" dirty="0"/>
              <a:t>In 2015, a large outbreak of </a:t>
            </a:r>
            <a:r>
              <a:rPr lang="en-US" b="1" dirty="0"/>
              <a:t>Zika </a:t>
            </a:r>
            <a:r>
              <a:rPr lang="en-US" dirty="0"/>
              <a:t>virus in Brazil raised concerns about the links between ZIKV and birth defects.</a:t>
            </a:r>
          </a:p>
          <a:p>
            <a:pPr lvl="1"/>
            <a:r>
              <a:rPr lang="en-US" b="1" dirty="0"/>
              <a:t>Microcephaly</a:t>
            </a:r>
            <a:r>
              <a:rPr lang="en-US" dirty="0"/>
              <a:t> = an abnormally small head that is a sign of aberrant brain development.</a:t>
            </a:r>
          </a:p>
        </p:txBody>
      </p:sp>
    </p:spTree>
    <p:extLst>
      <p:ext uri="{BB962C8B-B14F-4D97-AF65-F5344CB8AC3E}">
        <p14:creationId xmlns:p14="http://schemas.microsoft.com/office/powerpoint/2010/main" val="15817284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Flaviviruses (cont’d)</a:t>
            </a:r>
          </a:p>
        </p:txBody>
      </p:sp>
      <p:sp>
        <p:nvSpPr>
          <p:cNvPr id="3" name="Content Placeholder 2"/>
          <p:cNvSpPr>
            <a:spLocks noGrp="1"/>
          </p:cNvSpPr>
          <p:nvPr>
            <p:ph idx="1"/>
          </p:nvPr>
        </p:nvSpPr>
        <p:spPr/>
        <p:txBody>
          <a:bodyPr>
            <a:normAutofit lnSpcReduction="10000"/>
          </a:bodyPr>
          <a:lstStyle/>
          <a:p>
            <a:r>
              <a:rPr lang="en-US" b="1" dirty="0"/>
              <a:t>West Nile virus</a:t>
            </a:r>
            <a:r>
              <a:rPr lang="en-US" dirty="0"/>
              <a:t> (WNV) started circulating in the New York metropolitan area in 1999, and the infection quickly became endemic across the continental United States.</a:t>
            </a:r>
          </a:p>
          <a:p>
            <a:pPr lvl="1"/>
            <a:r>
              <a:rPr lang="en-US" dirty="0"/>
              <a:t>Most people who become infected with WNV have no symptoms or only mild symptoms, but a small percentage (&lt;1%) develop severe neurologic complications.</a:t>
            </a:r>
          </a:p>
          <a:p>
            <a:r>
              <a:rPr lang="en-US" dirty="0"/>
              <a:t>Outbreaks of </a:t>
            </a:r>
            <a:r>
              <a:rPr lang="en-US" b="1" dirty="0"/>
              <a:t>Japanese encephalitis </a:t>
            </a:r>
            <a:r>
              <a:rPr lang="en-US" dirty="0"/>
              <a:t>(JE) occur regularly in Asia and Oceania even though the infection is vaccine-preventable.</a:t>
            </a:r>
          </a:p>
          <a:p>
            <a:endParaRPr lang="en-US" dirty="0"/>
          </a:p>
        </p:txBody>
      </p:sp>
    </p:spTree>
    <p:extLst>
      <p:ext uri="{BB962C8B-B14F-4D97-AF65-F5344CB8AC3E}">
        <p14:creationId xmlns:p14="http://schemas.microsoft.com/office/powerpoint/2010/main" val="32480359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Arboviruses</a:t>
            </a:r>
          </a:p>
        </p:txBody>
      </p:sp>
      <p:sp>
        <p:nvSpPr>
          <p:cNvPr id="3" name="Content Placeholder 2"/>
          <p:cNvSpPr>
            <a:spLocks noGrp="1"/>
          </p:cNvSpPr>
          <p:nvPr>
            <p:ph idx="1"/>
          </p:nvPr>
        </p:nvSpPr>
        <p:spPr/>
        <p:txBody>
          <a:bodyPr>
            <a:normAutofit/>
          </a:bodyPr>
          <a:lstStyle/>
          <a:p>
            <a:r>
              <a:rPr lang="en-US" dirty="0"/>
              <a:t>Viruses from other families can also be arborviruses.</a:t>
            </a:r>
          </a:p>
          <a:p>
            <a:r>
              <a:rPr lang="en-US" b="1" dirty="0"/>
              <a:t>Rift valley fever (RVF) </a:t>
            </a:r>
            <a:r>
              <a:rPr lang="en-US" dirty="0"/>
              <a:t>is a zoonosis that can cause outbreaks of pregnancy loss in livestock herds.</a:t>
            </a:r>
          </a:p>
          <a:p>
            <a:r>
              <a:rPr lang="en-US" b="1" dirty="0"/>
              <a:t>Chikungunya</a:t>
            </a:r>
            <a:r>
              <a:rPr lang="en-US" dirty="0"/>
              <a:t> fever can cause long-term disability from severe pain in the joints of the arms and legs.</a:t>
            </a:r>
          </a:p>
        </p:txBody>
      </p:sp>
    </p:spTree>
    <p:extLst>
      <p:ext uri="{BB962C8B-B14F-4D97-AF65-F5344CB8AC3E}">
        <p14:creationId xmlns:p14="http://schemas.microsoft.com/office/powerpoint/2010/main" val="32398821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Control</a:t>
            </a:r>
          </a:p>
        </p:txBody>
      </p:sp>
      <p:sp>
        <p:nvSpPr>
          <p:cNvPr id="3" name="Content Placeholder 2"/>
          <p:cNvSpPr>
            <a:spLocks noGrp="1"/>
          </p:cNvSpPr>
          <p:nvPr>
            <p:ph idx="1"/>
          </p:nvPr>
        </p:nvSpPr>
        <p:spPr/>
        <p:txBody>
          <a:bodyPr>
            <a:normAutofit/>
          </a:bodyPr>
          <a:lstStyle/>
          <a:p>
            <a:r>
              <a:rPr lang="en-US" b="1" dirty="0"/>
              <a:t>Vector control</a:t>
            </a:r>
            <a:r>
              <a:rPr lang="en-US" dirty="0"/>
              <a:t> = interventions that reduce the size and density of the insect population</a:t>
            </a:r>
          </a:p>
          <a:p>
            <a:r>
              <a:rPr lang="en-US" dirty="0"/>
              <a:t>Use of insecticides</a:t>
            </a:r>
          </a:p>
          <a:p>
            <a:r>
              <a:rPr lang="en-US" dirty="0"/>
              <a:t>Environmental modification to limit breeding grounds</a:t>
            </a:r>
          </a:p>
          <a:p>
            <a:r>
              <a:rPr lang="en-US" dirty="0"/>
              <a:t>Control of animal (rodent) populations </a:t>
            </a:r>
          </a:p>
          <a:p>
            <a:r>
              <a:rPr lang="en-US" dirty="0"/>
              <a:t>Waste management </a:t>
            </a:r>
          </a:p>
          <a:p>
            <a:r>
              <a:rPr lang="en-US" dirty="0"/>
              <a:t>Barriers, such as protective clothing</a:t>
            </a:r>
          </a:p>
          <a:p>
            <a:r>
              <a:rPr lang="en-US" dirty="0"/>
              <a:t>Chemical repellents</a:t>
            </a:r>
          </a:p>
        </p:txBody>
      </p:sp>
    </p:spTree>
    <p:extLst>
      <p:ext uri="{BB962C8B-B14F-4D97-AF65-F5344CB8AC3E}">
        <p14:creationId xmlns:p14="http://schemas.microsoft.com/office/powerpoint/2010/main" val="30488275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Chagas Disease and Trypanosomiasis</a:t>
            </a:r>
            <a:endParaRPr lang="en-US" dirty="0"/>
          </a:p>
        </p:txBody>
      </p:sp>
      <p:sp>
        <p:nvSpPr>
          <p:cNvPr id="3" name="Text Placeholder 2"/>
          <p:cNvSpPr>
            <a:spLocks noGrp="1"/>
          </p:cNvSpPr>
          <p:nvPr>
            <p:ph type="body" idx="1"/>
          </p:nvPr>
        </p:nvSpPr>
        <p:spPr/>
        <p:txBody>
          <a:bodyPr/>
          <a:lstStyle/>
          <a:p>
            <a:r>
              <a:rPr lang="en-US" dirty="0"/>
              <a:t>10.6</a:t>
            </a:r>
          </a:p>
        </p:txBody>
      </p:sp>
    </p:spTree>
    <p:extLst>
      <p:ext uri="{BB962C8B-B14F-4D97-AF65-F5344CB8AC3E}">
        <p14:creationId xmlns:p14="http://schemas.microsoft.com/office/powerpoint/2010/main" val="10995396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Chagas Disease</a:t>
            </a:r>
          </a:p>
        </p:txBody>
      </p:sp>
      <p:sp>
        <p:nvSpPr>
          <p:cNvPr id="3" name="Content Placeholder 2"/>
          <p:cNvSpPr>
            <a:spLocks noGrp="1"/>
          </p:cNvSpPr>
          <p:nvPr>
            <p:ph idx="1"/>
          </p:nvPr>
        </p:nvSpPr>
        <p:spPr/>
        <p:txBody>
          <a:bodyPr>
            <a:normAutofit fontScale="85000" lnSpcReduction="10000"/>
          </a:bodyPr>
          <a:lstStyle/>
          <a:p>
            <a:r>
              <a:rPr lang="en-US" dirty="0"/>
              <a:t>Two NTDs are caused by protozoa from the trypanosoma genus: Chagas disease and trypanosomiasis.</a:t>
            </a:r>
          </a:p>
          <a:p>
            <a:r>
              <a:rPr lang="en-US" b="1" dirty="0"/>
              <a:t>Chagas disease</a:t>
            </a:r>
            <a:r>
              <a:rPr lang="en-US" dirty="0"/>
              <a:t> = American sleeping sickness = an infection with </a:t>
            </a:r>
            <a:r>
              <a:rPr lang="en-US" i="1" dirty="0"/>
              <a:t>Trypanosoma cruzi </a:t>
            </a:r>
            <a:r>
              <a:rPr lang="en-US" dirty="0"/>
              <a:t>parasites that are spread by triatomines (also called reduviids, cone-nosed bugs, or “kissing bugs”) that live in the cracks of walls and roofs of low-quality houses in Central and South America.</a:t>
            </a:r>
          </a:p>
          <a:p>
            <a:r>
              <a:rPr lang="en-US" dirty="0"/>
              <a:t>About 20% to 30% of people who are infected with </a:t>
            </a:r>
            <a:r>
              <a:rPr lang="en-US" i="1" dirty="0"/>
              <a:t>T. cruzi </a:t>
            </a:r>
            <a:r>
              <a:rPr lang="en-US" dirty="0"/>
              <a:t>develop a chronic infection that over several decades causes severe damage to the heart (Chagas cardiomyopathy), digestive tract (gastrointestinal Chagas), or both.</a:t>
            </a:r>
          </a:p>
          <a:p>
            <a:r>
              <a:rPr lang="en-US" dirty="0"/>
              <a:t>Millions of people are living with the damage caused by long-term infection.</a:t>
            </a:r>
          </a:p>
        </p:txBody>
      </p:sp>
    </p:spTree>
    <p:extLst>
      <p:ext uri="{BB962C8B-B14F-4D97-AF65-F5344CB8AC3E}">
        <p14:creationId xmlns:p14="http://schemas.microsoft.com/office/powerpoint/2010/main" val="21735061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035"/>
            <a:ext cx="7886700" cy="834888"/>
          </a:xfrm>
        </p:spPr>
        <p:txBody>
          <a:bodyPr>
            <a:normAutofit fontScale="90000"/>
          </a:bodyPr>
          <a:lstStyle/>
          <a:p>
            <a:r>
              <a:rPr lang="en-US" dirty="0"/>
              <a:t>Trypanosomiasis</a:t>
            </a:r>
            <a:br>
              <a:rPr lang="en-US" dirty="0"/>
            </a:br>
            <a:endParaRPr lang="en-US" dirty="0"/>
          </a:p>
        </p:txBody>
      </p:sp>
      <p:sp>
        <p:nvSpPr>
          <p:cNvPr id="3" name="Content Placeholder 2"/>
          <p:cNvSpPr>
            <a:spLocks noGrp="1"/>
          </p:cNvSpPr>
          <p:nvPr>
            <p:ph idx="1"/>
          </p:nvPr>
        </p:nvSpPr>
        <p:spPr>
          <a:xfrm>
            <a:off x="145774" y="954157"/>
            <a:ext cx="9170504" cy="5222806"/>
          </a:xfrm>
        </p:spPr>
        <p:txBody>
          <a:bodyPr>
            <a:normAutofit fontScale="92500" lnSpcReduction="20000"/>
          </a:bodyPr>
          <a:lstStyle/>
          <a:p>
            <a:r>
              <a:rPr lang="en-US" dirty="0"/>
              <a:t>Human African </a:t>
            </a:r>
            <a:r>
              <a:rPr lang="en-US" b="1" dirty="0"/>
              <a:t>trypanosomiasis</a:t>
            </a:r>
            <a:r>
              <a:rPr lang="en-US" dirty="0"/>
              <a:t> (HAT) = African sleeping sickness = an infection with </a:t>
            </a:r>
            <a:r>
              <a:rPr lang="en-US" i="1" dirty="0"/>
              <a:t>Trypanosoma brucei</a:t>
            </a:r>
            <a:r>
              <a:rPr lang="en-US" dirty="0"/>
              <a:t>, which is transmitted to animals and humans by the bites of infected tsetse flies.</a:t>
            </a:r>
          </a:p>
          <a:p>
            <a:r>
              <a:rPr lang="en-US" dirty="0"/>
              <a:t>Two subspecies of the protozoan can cause human disease.</a:t>
            </a:r>
          </a:p>
          <a:p>
            <a:pPr lvl="1"/>
            <a:r>
              <a:rPr lang="en-US" i="1" dirty="0"/>
              <a:t>T. b. rhodesiense </a:t>
            </a:r>
            <a:r>
              <a:rPr lang="en-US" dirty="0"/>
              <a:t>is found in eastern and southern Africa, and it is primarily a zoonotic infection that affects cattle and other mammals (a disease sometimes called nagana, or just shortened to “tryps”); this is rare in humans.</a:t>
            </a:r>
          </a:p>
          <a:p>
            <a:pPr lvl="1"/>
            <a:r>
              <a:rPr lang="en-US" i="1" dirty="0"/>
              <a:t>T. b. gambiense </a:t>
            </a:r>
            <a:r>
              <a:rPr lang="en-US" dirty="0"/>
              <a:t>is found in western and central Africa, and this is primarily a human disease that affects people living in rural areas (about 20,000 cases per year).</a:t>
            </a:r>
          </a:p>
          <a:p>
            <a:r>
              <a:rPr lang="en-US" dirty="0"/>
              <a:t>Without treatment, </a:t>
            </a:r>
            <a:r>
              <a:rPr lang="en-US" i="1" dirty="0"/>
              <a:t>T. b. gambiense </a:t>
            </a:r>
            <a:r>
              <a:rPr lang="en-US" dirty="0"/>
              <a:t>HAT is fatal within a few years.</a:t>
            </a:r>
          </a:p>
          <a:p>
            <a:r>
              <a:rPr lang="en-US" dirty="0"/>
              <a:t>The few treatments that are available are often toxic and have limited efficacy, so there is a high case fatality rate.</a:t>
            </a:r>
          </a:p>
        </p:txBody>
      </p:sp>
    </p:spTree>
    <p:extLst>
      <p:ext uri="{BB962C8B-B14F-4D97-AF65-F5344CB8AC3E}">
        <p14:creationId xmlns:p14="http://schemas.microsoft.com/office/powerpoint/2010/main" val="161279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Leishmaniasis</a:t>
            </a:r>
            <a:endParaRPr lang="en-US" dirty="0"/>
          </a:p>
        </p:txBody>
      </p:sp>
      <p:sp>
        <p:nvSpPr>
          <p:cNvPr id="3" name="Text Placeholder 2"/>
          <p:cNvSpPr>
            <a:spLocks noGrp="1"/>
          </p:cNvSpPr>
          <p:nvPr>
            <p:ph type="body" idx="1"/>
          </p:nvPr>
        </p:nvSpPr>
        <p:spPr/>
        <p:txBody>
          <a:bodyPr/>
          <a:lstStyle/>
          <a:p>
            <a:r>
              <a:rPr lang="en-US" dirty="0"/>
              <a:t>10.7</a:t>
            </a:r>
          </a:p>
        </p:txBody>
      </p:sp>
    </p:spTree>
    <p:extLst>
      <p:ext uri="{BB962C8B-B14F-4D97-AF65-F5344CB8AC3E}">
        <p14:creationId xmlns:p14="http://schemas.microsoft.com/office/powerpoint/2010/main" val="36393964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2764"/>
            <a:ext cx="7886700" cy="1113181"/>
          </a:xfrm>
        </p:spPr>
        <p:txBody>
          <a:bodyPr/>
          <a:lstStyle/>
          <a:p>
            <a:r>
              <a:rPr lang="en-US" dirty="0"/>
              <a:t>Leishmaniasis</a:t>
            </a:r>
          </a:p>
        </p:txBody>
      </p:sp>
      <p:sp>
        <p:nvSpPr>
          <p:cNvPr id="3" name="Content Placeholder 2"/>
          <p:cNvSpPr>
            <a:spLocks noGrp="1"/>
          </p:cNvSpPr>
          <p:nvPr>
            <p:ph idx="1"/>
          </p:nvPr>
        </p:nvSpPr>
        <p:spPr>
          <a:xfrm>
            <a:off x="119271" y="1232452"/>
            <a:ext cx="8931964" cy="4944511"/>
          </a:xfrm>
        </p:spPr>
        <p:txBody>
          <a:bodyPr>
            <a:normAutofit fontScale="92500" lnSpcReduction="20000"/>
          </a:bodyPr>
          <a:lstStyle/>
          <a:p>
            <a:r>
              <a:rPr lang="en-US" b="1" dirty="0"/>
              <a:t>Leishmaniasis</a:t>
            </a:r>
            <a:r>
              <a:rPr lang="en-US" dirty="0"/>
              <a:t> = an infection with protozoa from various species of the </a:t>
            </a:r>
            <a:r>
              <a:rPr lang="en-US" i="1" dirty="0"/>
              <a:t>Leishmania </a:t>
            </a:r>
            <a:r>
              <a:rPr lang="en-US" dirty="0"/>
              <a:t>genu that are transmitted to humans by female phlebotomine sandflies.</a:t>
            </a:r>
          </a:p>
          <a:p>
            <a:r>
              <a:rPr lang="en-US" dirty="0"/>
              <a:t>Leishmaniasis disease can present in three different ways:</a:t>
            </a:r>
          </a:p>
          <a:p>
            <a:pPr lvl="1"/>
            <a:r>
              <a:rPr lang="en-US" dirty="0"/>
              <a:t>Cutaneous leishmaniasis produces skin lesions and can lead to permanent disfigurement (700,000 to 1.2 million cases per year) if not treated with antibiotics and wound care techniques.</a:t>
            </a:r>
          </a:p>
          <a:p>
            <a:pPr lvl="1"/>
            <a:r>
              <a:rPr lang="en-US" dirty="0"/>
              <a:t>Mucosal leishmaniasis causes lesions on the mucous membranes of the nose, mouth, and throat (200,000 to 400,000 cases per year).</a:t>
            </a:r>
          </a:p>
          <a:p>
            <a:pPr lvl="1"/>
            <a:r>
              <a:rPr lang="en-US" dirty="0"/>
              <a:t>Visceral leishmaniasis (VL), also known as kala-azar, causes chronic fevers, weight loss, anemia, and swelling of the spleen and liver, and leads to death within a few years if it remains untreated (about 20,000 to 40,000 deaths per year).</a:t>
            </a:r>
          </a:p>
        </p:txBody>
      </p:sp>
    </p:spTree>
    <p:extLst>
      <p:ext uri="{BB962C8B-B14F-4D97-AF65-F5344CB8AC3E}">
        <p14:creationId xmlns:p14="http://schemas.microsoft.com/office/powerpoint/2010/main" val="9996587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Schistosomiasis</a:t>
            </a:r>
            <a:endParaRPr lang="en-US" dirty="0"/>
          </a:p>
        </p:txBody>
      </p:sp>
      <p:sp>
        <p:nvSpPr>
          <p:cNvPr id="3" name="Text Placeholder 2"/>
          <p:cNvSpPr>
            <a:spLocks noGrp="1"/>
          </p:cNvSpPr>
          <p:nvPr>
            <p:ph type="body" idx="1"/>
          </p:nvPr>
        </p:nvSpPr>
        <p:spPr/>
        <p:txBody>
          <a:bodyPr/>
          <a:lstStyle/>
          <a:p>
            <a:r>
              <a:rPr lang="en-US" dirty="0"/>
              <a:t>10.8</a:t>
            </a:r>
          </a:p>
        </p:txBody>
      </p:sp>
    </p:spTree>
    <p:extLst>
      <p:ext uri="{BB962C8B-B14F-4D97-AF65-F5344CB8AC3E}">
        <p14:creationId xmlns:p14="http://schemas.microsoft.com/office/powerpoint/2010/main" val="42083441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914400"/>
          </a:xfrm>
        </p:spPr>
        <p:txBody>
          <a:bodyPr/>
          <a:lstStyle/>
          <a:p>
            <a:r>
              <a:rPr lang="en-US" dirty="0"/>
              <a:t>Schistosomiasis</a:t>
            </a:r>
          </a:p>
        </p:txBody>
      </p:sp>
      <p:sp>
        <p:nvSpPr>
          <p:cNvPr id="3" name="Content Placeholder 2"/>
          <p:cNvSpPr>
            <a:spLocks noGrp="1"/>
          </p:cNvSpPr>
          <p:nvPr>
            <p:ph idx="1"/>
          </p:nvPr>
        </p:nvSpPr>
        <p:spPr>
          <a:xfrm>
            <a:off x="1" y="1285460"/>
            <a:ext cx="9051234" cy="5287617"/>
          </a:xfrm>
        </p:spPr>
        <p:txBody>
          <a:bodyPr>
            <a:normAutofit fontScale="85000" lnSpcReduction="20000"/>
          </a:bodyPr>
          <a:lstStyle/>
          <a:p>
            <a:r>
              <a:rPr lang="en-US" b="1" dirty="0"/>
              <a:t>Schistosomiasis</a:t>
            </a:r>
            <a:r>
              <a:rPr lang="en-US" dirty="0"/>
              <a:t> = the disease caused by </a:t>
            </a:r>
            <a:r>
              <a:rPr lang="en-US" i="1" dirty="0"/>
              <a:t>Schistosoma </a:t>
            </a:r>
            <a:r>
              <a:rPr lang="en-US" dirty="0"/>
              <a:t>blood flukes, trematodes that cycle between snails (intermediate hosts) and humans.</a:t>
            </a:r>
          </a:p>
          <a:p>
            <a:pPr lvl="1"/>
            <a:r>
              <a:rPr lang="en-US" dirty="0"/>
              <a:t>Humans become infected by wading in water infested with parasite-infected snails.</a:t>
            </a:r>
          </a:p>
          <a:p>
            <a:pPr lvl="1"/>
            <a:r>
              <a:rPr lang="en-US" dirty="0"/>
              <a:t>The parasites eventually travel to the veins of the intestines or bladder, where male-female pairs lay thousands of eggs.</a:t>
            </a:r>
          </a:p>
          <a:p>
            <a:pPr lvl="1"/>
            <a:r>
              <a:rPr lang="en-US" dirty="0"/>
              <a:t>Infected humans who urinate or defecate into fresh water release those worm eggs into the environment, continuing the cycle of infection.</a:t>
            </a:r>
          </a:p>
          <a:p>
            <a:pPr lvl="1"/>
            <a:r>
              <a:rPr lang="en-US" dirty="0"/>
              <a:t>Untreated human infection can cause fibrous scarring of the bladder, and that can lead to bladder cancer; chronic schistosomiasis can also damage the kidneys, liver, and spleen.</a:t>
            </a:r>
          </a:p>
          <a:p>
            <a:r>
              <a:rPr lang="en-US" dirty="0"/>
              <a:t>More than 230 million people worldwide are thought to have schistosomiasis.</a:t>
            </a:r>
          </a:p>
          <a:p>
            <a:r>
              <a:rPr lang="en-US" dirty="0"/>
              <a:t>A comprehensive control plan includes snail control, treatment of existing cases with praziquantel, a comprehensive community sanitation program, and health education to encourage consistent use of toilets.</a:t>
            </a:r>
          </a:p>
        </p:txBody>
      </p:sp>
    </p:spTree>
    <p:extLst>
      <p:ext uri="{BB962C8B-B14F-4D97-AF65-F5344CB8AC3E}">
        <p14:creationId xmlns:p14="http://schemas.microsoft.com/office/powerpoint/2010/main" val="2531314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Lymphatic Filariasis</a:t>
            </a:r>
            <a:endParaRPr lang="en-US" dirty="0"/>
          </a:p>
        </p:txBody>
      </p:sp>
      <p:sp>
        <p:nvSpPr>
          <p:cNvPr id="3" name="Text Placeholder 2"/>
          <p:cNvSpPr>
            <a:spLocks noGrp="1"/>
          </p:cNvSpPr>
          <p:nvPr>
            <p:ph type="body" idx="1"/>
          </p:nvPr>
        </p:nvSpPr>
        <p:spPr/>
        <p:txBody>
          <a:bodyPr/>
          <a:lstStyle/>
          <a:p>
            <a:r>
              <a:rPr lang="en-US" dirty="0"/>
              <a:t>10.9</a:t>
            </a:r>
          </a:p>
        </p:txBody>
      </p:sp>
    </p:spTree>
    <p:extLst>
      <p:ext uri="{BB962C8B-B14F-4D97-AF65-F5344CB8AC3E}">
        <p14:creationId xmlns:p14="http://schemas.microsoft.com/office/powerpoint/2010/main" val="27440774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Lymphatic Filariasis</a:t>
            </a:r>
          </a:p>
        </p:txBody>
      </p:sp>
      <p:sp>
        <p:nvSpPr>
          <p:cNvPr id="3" name="Content Placeholder 2"/>
          <p:cNvSpPr>
            <a:spLocks noGrp="1"/>
          </p:cNvSpPr>
          <p:nvPr>
            <p:ph idx="1"/>
          </p:nvPr>
        </p:nvSpPr>
        <p:spPr/>
        <p:txBody>
          <a:bodyPr>
            <a:normAutofit fontScale="85000" lnSpcReduction="20000"/>
          </a:bodyPr>
          <a:lstStyle/>
          <a:p>
            <a:r>
              <a:rPr lang="en-US" b="1" dirty="0"/>
              <a:t>Lymphatic filariasis</a:t>
            </a:r>
            <a:r>
              <a:rPr lang="en-US" dirty="0"/>
              <a:t> (LF) = an infection with one of three types of filarial nematodes: </a:t>
            </a:r>
            <a:r>
              <a:rPr lang="en-US" i="1" dirty="0"/>
              <a:t>Wuchereria bancrofti</a:t>
            </a:r>
            <a:r>
              <a:rPr lang="en-US" dirty="0"/>
              <a:t>, </a:t>
            </a:r>
            <a:r>
              <a:rPr lang="en-US" i="1" dirty="0"/>
              <a:t>Brugia malayi</a:t>
            </a:r>
            <a:r>
              <a:rPr lang="en-US" dirty="0"/>
              <a:t>, and </a:t>
            </a:r>
            <a:r>
              <a:rPr lang="en-US" i="1" dirty="0"/>
              <a:t>B. timori.</a:t>
            </a:r>
            <a:endParaRPr lang="en-US" dirty="0"/>
          </a:p>
          <a:p>
            <a:r>
              <a:rPr lang="en-US" dirty="0"/>
              <a:t>The microfilariae (immature larvae) of all three types of roundworms are transmitted by mosquitoes.</a:t>
            </a:r>
          </a:p>
          <a:p>
            <a:r>
              <a:rPr lang="en-US" dirty="0"/>
              <a:t>The larvae mature into adults within the human lymph system, and the worms can block the flow of lymph (tissue fluid).</a:t>
            </a:r>
          </a:p>
          <a:p>
            <a:pPr lvl="1"/>
            <a:r>
              <a:rPr lang="en-US" b="1" dirty="0"/>
              <a:t>Lymphedema</a:t>
            </a:r>
            <a:r>
              <a:rPr lang="en-US" dirty="0"/>
              <a:t> = the swelling (edema) of body parts, usually the legs, due to retained lymph fluid in the tissues.</a:t>
            </a:r>
          </a:p>
          <a:p>
            <a:pPr lvl="1"/>
            <a:r>
              <a:rPr lang="en-US" b="1" dirty="0"/>
              <a:t>Elephantiasis </a:t>
            </a:r>
            <a:r>
              <a:rPr lang="en-US" dirty="0"/>
              <a:t>= thickened, coarse skin in a limb that is due to chronic lymphedema.</a:t>
            </a:r>
          </a:p>
          <a:p>
            <a:pPr lvl="1"/>
            <a:r>
              <a:rPr lang="en-US" b="1" dirty="0"/>
              <a:t>Hydrocele</a:t>
            </a:r>
            <a:r>
              <a:rPr lang="en-US" dirty="0"/>
              <a:t> = lymphedema of the scrotum.</a:t>
            </a:r>
          </a:p>
        </p:txBody>
      </p:sp>
    </p:spTree>
    <p:extLst>
      <p:ext uri="{BB962C8B-B14F-4D97-AF65-F5344CB8AC3E}">
        <p14:creationId xmlns:p14="http://schemas.microsoft.com/office/powerpoint/2010/main" val="15851141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Mass Drug Administration</a:t>
            </a:r>
          </a:p>
        </p:txBody>
      </p:sp>
      <p:sp>
        <p:nvSpPr>
          <p:cNvPr id="3" name="Content Placeholder 2"/>
          <p:cNvSpPr>
            <a:spLocks noGrp="1"/>
          </p:cNvSpPr>
          <p:nvPr>
            <p:ph idx="1"/>
          </p:nvPr>
        </p:nvSpPr>
        <p:spPr/>
        <p:txBody>
          <a:bodyPr>
            <a:normAutofit fontScale="92500" lnSpcReduction="20000"/>
          </a:bodyPr>
          <a:lstStyle/>
          <a:p>
            <a:r>
              <a:rPr lang="en-US" b="1" dirty="0"/>
              <a:t>Mass drug administration (MDA)</a:t>
            </a:r>
            <a:r>
              <a:rPr lang="en-US" dirty="0"/>
              <a:t> = </a:t>
            </a:r>
            <a:r>
              <a:rPr lang="en-US" b="1" dirty="0"/>
              <a:t>preventive chemotherapy</a:t>
            </a:r>
            <a:r>
              <a:rPr lang="en-US" dirty="0"/>
              <a:t> = the distribution of safe medications to large population groups at regular time intervals as part of prevention and control of infectious diseases.</a:t>
            </a:r>
          </a:p>
          <a:p>
            <a:pPr lvl="1"/>
            <a:r>
              <a:rPr lang="en-US" dirty="0"/>
              <a:t>Drugs can kill microfilariae in the blood, but they cannot kill adult worms or reverse disfigurement and disability from elephantiasis and hydrocele.</a:t>
            </a:r>
          </a:p>
          <a:p>
            <a:pPr lvl="1"/>
            <a:r>
              <a:rPr lang="en-US" dirty="0"/>
              <a:t>Recipients of MDA are almost immediately susceptible to reinfection.</a:t>
            </a:r>
          </a:p>
          <a:p>
            <a:r>
              <a:rPr lang="en-US" dirty="0"/>
              <a:t>The prevalence of LF decreased by two-thirds between 2000 and 2015, but almost 1 billion people live in endemic areas and more than 1 million have lymphedema.</a:t>
            </a:r>
          </a:p>
        </p:txBody>
      </p:sp>
    </p:spTree>
    <p:extLst>
      <p:ext uri="{BB962C8B-B14F-4D97-AF65-F5344CB8AC3E}">
        <p14:creationId xmlns:p14="http://schemas.microsoft.com/office/powerpoint/2010/main" val="1529731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Onchocerciasis</a:t>
            </a:r>
            <a:endParaRPr lang="en-US" dirty="0"/>
          </a:p>
        </p:txBody>
      </p:sp>
      <p:sp>
        <p:nvSpPr>
          <p:cNvPr id="3" name="Text Placeholder 2"/>
          <p:cNvSpPr>
            <a:spLocks noGrp="1"/>
          </p:cNvSpPr>
          <p:nvPr>
            <p:ph type="body" idx="1"/>
          </p:nvPr>
        </p:nvSpPr>
        <p:spPr/>
        <p:txBody>
          <a:bodyPr/>
          <a:lstStyle/>
          <a:p>
            <a:r>
              <a:rPr lang="en-US" dirty="0"/>
              <a:t>10.10</a:t>
            </a:r>
          </a:p>
        </p:txBody>
      </p:sp>
    </p:spTree>
    <p:extLst>
      <p:ext uri="{BB962C8B-B14F-4D97-AF65-F5344CB8AC3E}">
        <p14:creationId xmlns:p14="http://schemas.microsoft.com/office/powerpoint/2010/main" val="36381437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Onchocerciasis</a:t>
            </a:r>
          </a:p>
        </p:txBody>
      </p:sp>
      <p:sp>
        <p:nvSpPr>
          <p:cNvPr id="3" name="Content Placeholder 2"/>
          <p:cNvSpPr>
            <a:spLocks noGrp="1"/>
          </p:cNvSpPr>
          <p:nvPr>
            <p:ph idx="1"/>
          </p:nvPr>
        </p:nvSpPr>
        <p:spPr/>
        <p:txBody>
          <a:bodyPr>
            <a:normAutofit fontScale="85000" lnSpcReduction="20000"/>
          </a:bodyPr>
          <a:lstStyle/>
          <a:p>
            <a:r>
              <a:rPr lang="en-US" b="1" dirty="0"/>
              <a:t>Onchocerciasis</a:t>
            </a:r>
            <a:r>
              <a:rPr lang="en-US" dirty="0"/>
              <a:t> = river blindness.</a:t>
            </a:r>
          </a:p>
          <a:p>
            <a:r>
              <a:rPr lang="en-US" dirty="0"/>
              <a:t>Caused by a filarial helminth called </a:t>
            </a:r>
            <a:r>
              <a:rPr lang="en-US" i="1" dirty="0"/>
              <a:t>Onchocerca volvulus </a:t>
            </a:r>
            <a:r>
              <a:rPr lang="en-US" dirty="0"/>
              <a:t>that is transmitted to humans by the bites of infected black flies (from the </a:t>
            </a:r>
            <a:r>
              <a:rPr lang="en-US" i="1" dirty="0"/>
              <a:t>Simulium </a:t>
            </a:r>
            <a:r>
              <a:rPr lang="en-US" dirty="0"/>
              <a:t>genus).</a:t>
            </a:r>
          </a:p>
          <a:p>
            <a:r>
              <a:rPr lang="en-US" dirty="0"/>
              <a:t>Adult worms form nodules in the subcutaneous tissue under the skin and release new immature worms (microfilariae) into surrounding tissues, causing a rash and itching and possible depigmentation of skin on the shins (leopard skin).</a:t>
            </a:r>
          </a:p>
          <a:p>
            <a:r>
              <a:rPr lang="en-US" dirty="0"/>
              <a:t>If the microfilariae enter the eyes, the result can be blindness.</a:t>
            </a:r>
          </a:p>
          <a:p>
            <a:r>
              <a:rPr lang="en-US" dirty="0"/>
              <a:t>MDA with an antiparasitic medication called ivermectin is used to kill microfilariae in people who live in onchocerciasis-endemic areas.</a:t>
            </a:r>
          </a:p>
        </p:txBody>
      </p:sp>
    </p:spTree>
    <p:extLst>
      <p:ext uri="{BB962C8B-B14F-4D97-AF65-F5344CB8AC3E}">
        <p14:creationId xmlns:p14="http://schemas.microsoft.com/office/powerpoint/2010/main" val="23071879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Leprosy, Buruli Ulcer, and Trachoma</a:t>
            </a:r>
            <a:endParaRPr lang="en-US" dirty="0"/>
          </a:p>
        </p:txBody>
      </p:sp>
      <p:sp>
        <p:nvSpPr>
          <p:cNvPr id="3" name="Text Placeholder 2"/>
          <p:cNvSpPr>
            <a:spLocks noGrp="1"/>
          </p:cNvSpPr>
          <p:nvPr>
            <p:ph type="body" idx="1"/>
          </p:nvPr>
        </p:nvSpPr>
        <p:spPr/>
        <p:txBody>
          <a:bodyPr/>
          <a:lstStyle/>
          <a:p>
            <a:r>
              <a:rPr lang="en-US" dirty="0"/>
              <a:t>10.11</a:t>
            </a:r>
          </a:p>
        </p:txBody>
      </p:sp>
    </p:spTree>
    <p:extLst>
      <p:ext uri="{BB962C8B-B14F-4D97-AF65-F5344CB8AC3E}">
        <p14:creationId xmlns:p14="http://schemas.microsoft.com/office/powerpoint/2010/main" val="17785501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Leprosy</a:t>
            </a:r>
          </a:p>
        </p:txBody>
      </p:sp>
      <p:sp>
        <p:nvSpPr>
          <p:cNvPr id="3" name="Content Placeholder 2"/>
          <p:cNvSpPr>
            <a:spLocks noGrp="1"/>
          </p:cNvSpPr>
          <p:nvPr>
            <p:ph idx="1"/>
          </p:nvPr>
        </p:nvSpPr>
        <p:spPr/>
        <p:txBody>
          <a:bodyPr>
            <a:normAutofit/>
          </a:bodyPr>
          <a:lstStyle/>
          <a:p>
            <a:r>
              <a:rPr lang="en-US" b="1" dirty="0"/>
              <a:t>Leprosy</a:t>
            </a:r>
            <a:r>
              <a:rPr lang="en-US" dirty="0"/>
              <a:t> = Hansen’s disease = </a:t>
            </a:r>
            <a:r>
              <a:rPr lang="en-US" i="1" dirty="0"/>
              <a:t>Mycobacterium leprae</a:t>
            </a:r>
            <a:r>
              <a:rPr lang="en-US" dirty="0"/>
              <a:t>.</a:t>
            </a:r>
          </a:p>
          <a:p>
            <a:r>
              <a:rPr lang="en-US" dirty="0"/>
              <a:t>About 1 in 3 suffer nerve damage that can lead to injuries, infections, and amputation.</a:t>
            </a:r>
          </a:p>
          <a:p>
            <a:r>
              <a:rPr lang="en-US" dirty="0"/>
              <a:t>More than 200,000 cases are diagnosed every year.</a:t>
            </a:r>
          </a:p>
          <a:p>
            <a:r>
              <a:rPr lang="en-US" dirty="0"/>
              <a:t>The infection can be treated with long-term courses of multiple types of antibiotics.</a:t>
            </a:r>
          </a:p>
        </p:txBody>
      </p:sp>
    </p:spTree>
    <p:extLst>
      <p:ext uri="{BB962C8B-B14F-4D97-AF65-F5344CB8AC3E}">
        <p14:creationId xmlns:p14="http://schemas.microsoft.com/office/powerpoint/2010/main" val="38971640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Buruli Ulcer</a:t>
            </a:r>
          </a:p>
        </p:txBody>
      </p:sp>
      <p:sp>
        <p:nvSpPr>
          <p:cNvPr id="3" name="Content Placeholder 2"/>
          <p:cNvSpPr>
            <a:spLocks noGrp="1"/>
          </p:cNvSpPr>
          <p:nvPr>
            <p:ph idx="1"/>
          </p:nvPr>
        </p:nvSpPr>
        <p:spPr/>
        <p:txBody>
          <a:bodyPr>
            <a:normAutofit/>
          </a:bodyPr>
          <a:lstStyle/>
          <a:p>
            <a:r>
              <a:rPr lang="en-US" b="1" dirty="0"/>
              <a:t>Buruli ulcer</a:t>
            </a:r>
            <a:r>
              <a:rPr lang="en-US" dirty="0"/>
              <a:t> = </a:t>
            </a:r>
            <a:r>
              <a:rPr lang="en-US" i="1" dirty="0"/>
              <a:t>Mycobacterium ulcerans </a:t>
            </a:r>
            <a:r>
              <a:rPr lang="en-US" dirty="0"/>
              <a:t>infection.</a:t>
            </a:r>
          </a:p>
          <a:p>
            <a:r>
              <a:rPr lang="en-US" dirty="0"/>
              <a:t>The infection causes large painless ulcers that can lead to osteomyelitis and contractures.</a:t>
            </a:r>
          </a:p>
          <a:p>
            <a:r>
              <a:rPr lang="en-US" dirty="0"/>
              <a:t>The mode of transmission has not yet been confirmed, which makes the development of a prevention strategy impossible.</a:t>
            </a:r>
          </a:p>
        </p:txBody>
      </p:sp>
    </p:spTree>
    <p:extLst>
      <p:ext uri="{BB962C8B-B14F-4D97-AF65-F5344CB8AC3E}">
        <p14:creationId xmlns:p14="http://schemas.microsoft.com/office/powerpoint/2010/main" val="2464864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Trachoma</a:t>
            </a:r>
          </a:p>
        </p:txBody>
      </p:sp>
      <p:sp>
        <p:nvSpPr>
          <p:cNvPr id="3" name="Content Placeholder 2"/>
          <p:cNvSpPr>
            <a:spLocks noGrp="1"/>
          </p:cNvSpPr>
          <p:nvPr>
            <p:ph idx="1"/>
          </p:nvPr>
        </p:nvSpPr>
        <p:spPr/>
        <p:txBody>
          <a:bodyPr>
            <a:normAutofit/>
          </a:bodyPr>
          <a:lstStyle/>
          <a:p>
            <a:r>
              <a:rPr lang="en-US" b="1" dirty="0"/>
              <a:t>Trachoma</a:t>
            </a:r>
            <a:r>
              <a:rPr lang="en-US" dirty="0"/>
              <a:t> = an eye infection with the bacterium </a:t>
            </a:r>
            <a:r>
              <a:rPr lang="en-US" i="1" dirty="0"/>
              <a:t>Chlamydia trachomatis</a:t>
            </a:r>
            <a:r>
              <a:rPr lang="en-US" dirty="0"/>
              <a:t> that can lead to blindness.</a:t>
            </a:r>
          </a:p>
          <a:p>
            <a:pPr lvl="1"/>
            <a:r>
              <a:rPr lang="en-US" dirty="0"/>
              <a:t>Chronic infections scar the inside of the eyelid, and the inward turning of the eyelids (trichiasis) causes scarring of the cornea.</a:t>
            </a:r>
          </a:p>
          <a:p>
            <a:pPr lvl="1"/>
            <a:r>
              <a:rPr lang="en-US" dirty="0"/>
              <a:t>Trachoma is a direct result of poor facial hygiene.</a:t>
            </a:r>
          </a:p>
        </p:txBody>
      </p:sp>
    </p:spTree>
    <p:extLst>
      <p:ext uri="{BB962C8B-B14F-4D97-AF65-F5344CB8AC3E}">
        <p14:creationId xmlns:p14="http://schemas.microsoft.com/office/powerpoint/2010/main" val="1299865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Trachoma (cont’d)</a:t>
            </a:r>
          </a:p>
        </p:txBody>
      </p:sp>
      <p:sp>
        <p:nvSpPr>
          <p:cNvPr id="3" name="Content Placeholder 2"/>
          <p:cNvSpPr>
            <a:spLocks noGrp="1"/>
          </p:cNvSpPr>
          <p:nvPr>
            <p:ph idx="1"/>
          </p:nvPr>
        </p:nvSpPr>
        <p:spPr/>
        <p:txBody>
          <a:bodyPr>
            <a:normAutofit fontScale="92500" lnSpcReduction="10000"/>
          </a:bodyPr>
          <a:lstStyle/>
          <a:p>
            <a:r>
              <a:rPr lang="en-US" b="1" dirty="0"/>
              <a:t>SAFE strategy</a:t>
            </a:r>
            <a:endParaRPr lang="en-US" dirty="0"/>
          </a:p>
          <a:p>
            <a:pPr lvl="1"/>
            <a:r>
              <a:rPr lang="en-US" dirty="0"/>
              <a:t>Surgery to treat trichiasis</a:t>
            </a:r>
          </a:p>
          <a:p>
            <a:pPr lvl="1"/>
            <a:r>
              <a:rPr lang="en-US" dirty="0"/>
              <a:t>Antibiotics to kill the bacteria</a:t>
            </a:r>
          </a:p>
          <a:p>
            <a:pPr lvl="1"/>
            <a:r>
              <a:rPr lang="en-US" dirty="0"/>
              <a:t>Facial cleanliness encouraged by hygiene education</a:t>
            </a:r>
          </a:p>
          <a:p>
            <a:pPr lvl="1"/>
            <a:r>
              <a:rPr lang="en-US" dirty="0"/>
              <a:t>Environmental improvements to ensure reliable access to water and sanitation</a:t>
            </a:r>
          </a:p>
          <a:p>
            <a:r>
              <a:rPr lang="en-US" dirty="0"/>
              <a:t>In 2015, about 200 million people lived in places where trachoma is still endemic, more than 3 million people had an urgent need for surgery to prevent blindness, and nearly 2 million people were blind or seriously visually impaired as a result of trachoma.</a:t>
            </a:r>
          </a:p>
        </p:txBody>
      </p:sp>
    </p:spTree>
    <p:extLst>
      <p:ext uri="{BB962C8B-B14F-4D97-AF65-F5344CB8AC3E}">
        <p14:creationId xmlns:p14="http://schemas.microsoft.com/office/powerpoint/2010/main" val="3134092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Rabies</a:t>
            </a:r>
            <a:endParaRPr lang="en-US" dirty="0"/>
          </a:p>
        </p:txBody>
      </p:sp>
      <p:sp>
        <p:nvSpPr>
          <p:cNvPr id="3" name="Text Placeholder 2"/>
          <p:cNvSpPr>
            <a:spLocks noGrp="1"/>
          </p:cNvSpPr>
          <p:nvPr>
            <p:ph type="body" idx="1"/>
          </p:nvPr>
        </p:nvSpPr>
        <p:spPr/>
        <p:txBody>
          <a:bodyPr/>
          <a:lstStyle/>
          <a:p>
            <a:r>
              <a:rPr lang="en-US" dirty="0"/>
              <a:t>10.12</a:t>
            </a:r>
          </a:p>
        </p:txBody>
      </p:sp>
    </p:spTree>
    <p:extLst>
      <p:ext uri="{BB962C8B-B14F-4D97-AF65-F5344CB8AC3E}">
        <p14:creationId xmlns:p14="http://schemas.microsoft.com/office/powerpoint/2010/main" val="30803363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Rabies</a:t>
            </a:r>
          </a:p>
        </p:txBody>
      </p:sp>
      <p:sp>
        <p:nvSpPr>
          <p:cNvPr id="3" name="Content Placeholder 2"/>
          <p:cNvSpPr>
            <a:spLocks noGrp="1"/>
          </p:cNvSpPr>
          <p:nvPr>
            <p:ph idx="1"/>
          </p:nvPr>
        </p:nvSpPr>
        <p:spPr/>
        <p:txBody>
          <a:bodyPr>
            <a:normAutofit fontScale="92500" lnSpcReduction="20000"/>
          </a:bodyPr>
          <a:lstStyle/>
          <a:p>
            <a:r>
              <a:rPr lang="en-US" b="1" dirty="0"/>
              <a:t>Rabies </a:t>
            </a:r>
            <a:r>
              <a:rPr lang="en-US" dirty="0"/>
              <a:t>= an extremely virulent infection of the central nervous system.</a:t>
            </a:r>
          </a:p>
          <a:p>
            <a:r>
              <a:rPr lang="en-US" dirty="0"/>
              <a:t>Humans contract the rabies virus when they are bitten by infected animals that are shedding the virus in their saliva.</a:t>
            </a:r>
          </a:p>
          <a:p>
            <a:r>
              <a:rPr lang="en-US" dirty="0"/>
              <a:t>No one who is bitten by a rabid animal survives without post-bite vaccination, a type of post-exposure prophylaxis (PEP).</a:t>
            </a:r>
          </a:p>
          <a:p>
            <a:r>
              <a:rPr lang="en-US" dirty="0"/>
              <a:t>Each year more than 10 million people receive rabies PEP, but about 60,000 people die because PEP is not available.</a:t>
            </a:r>
          </a:p>
          <a:p>
            <a:r>
              <a:rPr lang="en-US" dirty="0"/>
              <a:t>Rabies can occur in any mammal.</a:t>
            </a:r>
          </a:p>
        </p:txBody>
      </p:sp>
    </p:spTree>
    <p:extLst>
      <p:ext uri="{BB962C8B-B14F-4D97-AF65-F5344CB8AC3E}">
        <p14:creationId xmlns:p14="http://schemas.microsoft.com/office/powerpoint/2010/main" val="5223235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Soil-Transmitted Helminths</a:t>
            </a:r>
            <a:endParaRPr lang="en-US" dirty="0"/>
          </a:p>
        </p:txBody>
      </p:sp>
      <p:sp>
        <p:nvSpPr>
          <p:cNvPr id="3" name="Text Placeholder 2"/>
          <p:cNvSpPr>
            <a:spLocks noGrp="1"/>
          </p:cNvSpPr>
          <p:nvPr>
            <p:ph type="body" idx="1"/>
          </p:nvPr>
        </p:nvSpPr>
        <p:spPr/>
        <p:txBody>
          <a:bodyPr/>
          <a:lstStyle/>
          <a:p>
            <a:r>
              <a:rPr lang="en-US" dirty="0"/>
              <a:t>10.13</a:t>
            </a:r>
          </a:p>
        </p:txBody>
      </p:sp>
    </p:spTree>
    <p:extLst>
      <p:ext uri="{BB962C8B-B14F-4D97-AF65-F5344CB8AC3E}">
        <p14:creationId xmlns:p14="http://schemas.microsoft.com/office/powerpoint/2010/main" val="195381882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Soil-Transmitted Helminths</a:t>
            </a:r>
          </a:p>
        </p:txBody>
      </p:sp>
      <p:sp>
        <p:nvSpPr>
          <p:cNvPr id="3" name="Content Placeholder 2"/>
          <p:cNvSpPr>
            <a:spLocks noGrp="1"/>
          </p:cNvSpPr>
          <p:nvPr>
            <p:ph idx="1"/>
          </p:nvPr>
        </p:nvSpPr>
        <p:spPr/>
        <p:txBody>
          <a:bodyPr>
            <a:normAutofit fontScale="92500"/>
          </a:bodyPr>
          <a:lstStyle/>
          <a:p>
            <a:r>
              <a:rPr lang="en-US" b="1" dirty="0"/>
              <a:t>Soil-transmitted helminth</a:t>
            </a:r>
            <a:r>
              <a:rPr lang="en-US" dirty="0"/>
              <a:t> (STH) = geohelminth = a nematode infection contracted by contact with soil mixed with feces that contain worm eggs.</a:t>
            </a:r>
          </a:p>
          <a:p>
            <a:pPr lvl="1"/>
            <a:r>
              <a:rPr lang="en-US" b="1" dirty="0"/>
              <a:t>Reservoir</a:t>
            </a:r>
            <a:r>
              <a:rPr lang="en-US" dirty="0"/>
              <a:t> = the environmental home for an infectious agent (such as soil or water).</a:t>
            </a:r>
          </a:p>
          <a:p>
            <a:r>
              <a:rPr lang="en-US" b="1" dirty="0"/>
              <a:t>Ascariasis </a:t>
            </a:r>
            <a:r>
              <a:rPr lang="en-US" dirty="0"/>
              <a:t>= roundworm = the most common helminth infection in the world (&gt;800 million people).</a:t>
            </a:r>
          </a:p>
          <a:p>
            <a:r>
              <a:rPr lang="en-US" b="1" dirty="0"/>
              <a:t>Trichuriasis</a:t>
            </a:r>
            <a:r>
              <a:rPr lang="en-US" dirty="0"/>
              <a:t> = whipworm (</a:t>
            </a:r>
            <a:r>
              <a:rPr lang="en-US" i="1" dirty="0"/>
              <a:t>Trichuris trichiura</a:t>
            </a:r>
            <a:r>
              <a:rPr lang="en-US" dirty="0"/>
              <a:t>) = a nematode infection that affects about 460 million people worldwide and can cause colitis and rectal prolapse.</a:t>
            </a:r>
          </a:p>
        </p:txBody>
      </p:sp>
    </p:spTree>
    <p:extLst>
      <p:ext uri="{BB962C8B-B14F-4D97-AF65-F5344CB8AC3E}">
        <p14:creationId xmlns:p14="http://schemas.microsoft.com/office/powerpoint/2010/main" val="385315726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Soil-Transmitted Helminths (cont’d)</a:t>
            </a:r>
          </a:p>
        </p:txBody>
      </p:sp>
      <p:sp>
        <p:nvSpPr>
          <p:cNvPr id="3" name="Content Placeholder 2"/>
          <p:cNvSpPr>
            <a:spLocks noGrp="1"/>
          </p:cNvSpPr>
          <p:nvPr>
            <p:ph idx="1"/>
          </p:nvPr>
        </p:nvSpPr>
        <p:spPr/>
        <p:txBody>
          <a:bodyPr>
            <a:normAutofit fontScale="92500" lnSpcReduction="10000"/>
          </a:bodyPr>
          <a:lstStyle/>
          <a:p>
            <a:r>
              <a:rPr lang="en-US" b="1" dirty="0"/>
              <a:t>Hookworm</a:t>
            </a:r>
            <a:r>
              <a:rPr lang="en-US" dirty="0"/>
              <a:t> = an infection caused by </a:t>
            </a:r>
            <a:r>
              <a:rPr lang="en-US" i="1" dirty="0"/>
              <a:t>Necator americanus</a:t>
            </a:r>
            <a:r>
              <a:rPr lang="en-US" dirty="0"/>
              <a:t> and </a:t>
            </a:r>
            <a:r>
              <a:rPr lang="en-US" i="1" dirty="0"/>
              <a:t>Ancylostoma duodenale</a:t>
            </a:r>
            <a:r>
              <a:rPr lang="en-US" dirty="0"/>
              <a:t>.</a:t>
            </a:r>
          </a:p>
          <a:p>
            <a:pPr lvl="1"/>
            <a:r>
              <a:rPr lang="en-US" dirty="0"/>
              <a:t>Usually acquired by walking barefoot through contaminated soil.</a:t>
            </a:r>
          </a:p>
          <a:p>
            <a:pPr lvl="1"/>
            <a:r>
              <a:rPr lang="en-US" dirty="0"/>
              <a:t>After the larvae migrate to the gut, they latch on to the wall of the small intestine and cause the host to constantly lose small amounts of blood.</a:t>
            </a:r>
          </a:p>
          <a:p>
            <a:pPr lvl="1"/>
            <a:r>
              <a:rPr lang="en-US" dirty="0"/>
              <a:t>This blood loss significantly increases the risk of anemia, especially in children and pregnant women.</a:t>
            </a:r>
          </a:p>
          <a:p>
            <a:pPr lvl="1"/>
            <a:r>
              <a:rPr lang="en-US" dirty="0"/>
              <a:t>About 440 million children and adults have hookworm infection, and about 90 million people have hookworm-associated anemia.</a:t>
            </a:r>
          </a:p>
        </p:txBody>
      </p:sp>
    </p:spTree>
    <p:extLst>
      <p:ext uri="{BB962C8B-B14F-4D97-AF65-F5344CB8AC3E}">
        <p14:creationId xmlns:p14="http://schemas.microsoft.com/office/powerpoint/2010/main" val="23475718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NTD Control</a:t>
            </a:r>
          </a:p>
        </p:txBody>
      </p:sp>
      <p:sp>
        <p:nvSpPr>
          <p:cNvPr id="3" name="Content Placeholder 2"/>
          <p:cNvSpPr>
            <a:spLocks noGrp="1"/>
          </p:cNvSpPr>
          <p:nvPr>
            <p:ph idx="1"/>
          </p:nvPr>
        </p:nvSpPr>
        <p:spPr/>
        <p:txBody>
          <a:bodyPr>
            <a:normAutofit fontScale="92500" lnSpcReduction="20000"/>
          </a:bodyPr>
          <a:lstStyle/>
          <a:p>
            <a:r>
              <a:rPr lang="en-US" dirty="0"/>
              <a:t>MDA = preventive chemotherapy</a:t>
            </a:r>
          </a:p>
          <a:p>
            <a:pPr lvl="1"/>
            <a:r>
              <a:rPr lang="en-US" dirty="0"/>
              <a:t>As of 2015, about 1.7 billion people globally lived in places that would benefit from participation in MDA programs for STHs and other common NTDs.</a:t>
            </a:r>
          </a:p>
          <a:p>
            <a:pPr lvl="1"/>
            <a:r>
              <a:rPr lang="en-US" dirty="0"/>
              <a:t>About half of the global need for MDA was met.</a:t>
            </a:r>
          </a:p>
          <a:p>
            <a:pPr lvl="1"/>
            <a:r>
              <a:rPr lang="en-US" dirty="0"/>
              <a:t>Concurrent distribution of four medications—praziquantel for schistosomiasis, ivermectin or diethylcarbamazine (DEC) for lymphatic filariasis and onchocerciasis, azithromycin for trachoma, and albendazole or mebendazole for intestinal worms—can cost less than $1 per person per year in endemic areas.</a:t>
            </a:r>
          </a:p>
          <a:p>
            <a:r>
              <a:rPr lang="en-US" dirty="0"/>
              <a:t>Community sanitation is also helpful for reducing the disease burden from STHs.</a:t>
            </a:r>
          </a:p>
          <a:p>
            <a:pPr lvl="1"/>
            <a:endParaRPr lang="en-US" dirty="0"/>
          </a:p>
          <a:p>
            <a:pPr marL="0" indent="0">
              <a:buNone/>
            </a:pPr>
            <a:endParaRPr lang="en-US" dirty="0"/>
          </a:p>
        </p:txBody>
      </p:sp>
    </p:spTree>
    <p:extLst>
      <p:ext uri="{BB962C8B-B14F-4D97-AF65-F5344CB8AC3E}">
        <p14:creationId xmlns:p14="http://schemas.microsoft.com/office/powerpoint/2010/main" val="21810871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10-8</a:t>
            </a:r>
          </a:p>
        </p:txBody>
      </p:sp>
      <p:pic>
        <p:nvPicPr>
          <p:cNvPr id="5" name="Content Placeholder 4">
            <a:extLst>
              <a:ext uri="{FF2B5EF4-FFF2-40B4-BE49-F238E27FC236}">
                <a16:creationId xmlns:a16="http://schemas.microsoft.com/office/drawing/2014/main" id="{453379DD-FBB2-E14D-A965-AF470F337D2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1508" y="1709254"/>
            <a:ext cx="4737100" cy="2933700"/>
          </a:xfrm>
        </p:spPr>
      </p:pic>
      <p:sp>
        <p:nvSpPr>
          <p:cNvPr id="3" name="Rectangle 2">
            <a:extLst>
              <a:ext uri="{FF2B5EF4-FFF2-40B4-BE49-F238E27FC236}">
                <a16:creationId xmlns:a16="http://schemas.microsoft.com/office/drawing/2014/main" id="{CADE6B97-B0E6-534C-8510-F0D997F21CD5}"/>
              </a:ext>
            </a:extLst>
          </p:cNvPr>
          <p:cNvSpPr/>
          <p:nvPr/>
        </p:nvSpPr>
        <p:spPr>
          <a:xfrm>
            <a:off x="2397512" y="4667005"/>
            <a:ext cx="4572000" cy="646331"/>
          </a:xfrm>
          <a:prstGeom prst="rect">
            <a:avLst/>
          </a:prstGeom>
        </p:spPr>
        <p:txBody>
          <a:bodyPr>
            <a:spAutoFit/>
          </a:bodyPr>
          <a:lstStyle/>
          <a:p>
            <a:pPr algn="ctr"/>
            <a:r>
              <a:rPr lang="en-US" dirty="0"/>
              <a:t>Use of mass drug administration for helminth diseases in featured countries.</a:t>
            </a:r>
          </a:p>
        </p:txBody>
      </p:sp>
      <p:sp>
        <p:nvSpPr>
          <p:cNvPr id="4" name="TextBox 3">
            <a:extLst>
              <a:ext uri="{FF2B5EF4-FFF2-40B4-BE49-F238E27FC236}">
                <a16:creationId xmlns:a16="http://schemas.microsoft.com/office/drawing/2014/main" id="{46DFD430-A311-E147-81B4-75588F6D7DE6}"/>
              </a:ext>
            </a:extLst>
          </p:cNvPr>
          <p:cNvSpPr txBox="1"/>
          <p:nvPr/>
        </p:nvSpPr>
        <p:spPr>
          <a:xfrm rot="5400000">
            <a:off x="5859965" y="2782341"/>
            <a:ext cx="2826163" cy="507831"/>
          </a:xfrm>
          <a:prstGeom prst="rect">
            <a:avLst/>
          </a:prstGeom>
          <a:noFill/>
        </p:spPr>
        <p:txBody>
          <a:bodyPr wrap="square" rtlCol="0">
            <a:spAutoFit/>
          </a:bodyPr>
          <a:lstStyle/>
          <a:p>
            <a:r>
              <a:rPr lang="en-US" sz="900" dirty="0"/>
              <a:t>Data from Investing to overcome the global impact of neglected tropical diseases: 3rd WHO report on neglected tropical diseases. Geneva: WHO; 2015.</a:t>
            </a:r>
          </a:p>
        </p:txBody>
      </p:sp>
    </p:spTree>
    <p:extLst>
      <p:ext uri="{BB962C8B-B14F-4D97-AF65-F5344CB8AC3E}">
        <p14:creationId xmlns:p14="http://schemas.microsoft.com/office/powerpoint/2010/main" val="18003995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10-9</a:t>
            </a:r>
          </a:p>
        </p:txBody>
      </p:sp>
      <p:pic>
        <p:nvPicPr>
          <p:cNvPr id="5" name="Content Placeholder 4">
            <a:extLst>
              <a:ext uri="{FF2B5EF4-FFF2-40B4-BE49-F238E27FC236}">
                <a16:creationId xmlns:a16="http://schemas.microsoft.com/office/drawing/2014/main" id="{0AE247C5-078A-104D-AF42-84FADAF27E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7811" y="1828044"/>
            <a:ext cx="3954883" cy="2766257"/>
          </a:xfrm>
        </p:spPr>
      </p:pic>
      <p:sp>
        <p:nvSpPr>
          <p:cNvPr id="3" name="Rectangle 2">
            <a:extLst>
              <a:ext uri="{FF2B5EF4-FFF2-40B4-BE49-F238E27FC236}">
                <a16:creationId xmlns:a16="http://schemas.microsoft.com/office/drawing/2014/main" id="{28736376-CF3A-2747-8AAC-18EE49658B72}"/>
              </a:ext>
            </a:extLst>
          </p:cNvPr>
          <p:cNvSpPr/>
          <p:nvPr/>
        </p:nvSpPr>
        <p:spPr>
          <a:xfrm>
            <a:off x="2430966" y="4713392"/>
            <a:ext cx="4572000" cy="1200329"/>
          </a:xfrm>
          <a:prstGeom prst="rect">
            <a:avLst/>
          </a:prstGeom>
        </p:spPr>
        <p:txBody>
          <a:bodyPr>
            <a:spAutoFit/>
          </a:bodyPr>
          <a:lstStyle/>
          <a:p>
            <a:pPr algn="ctr"/>
            <a:r>
              <a:rPr lang="en-US" dirty="0"/>
              <a:t>Many of the people in featured countries who would have benefitted from participation in MDA programs did not receive preventive chemotherapy for an NTD in 2015.</a:t>
            </a:r>
          </a:p>
        </p:txBody>
      </p:sp>
      <p:sp>
        <p:nvSpPr>
          <p:cNvPr id="4" name="TextBox 3">
            <a:extLst>
              <a:ext uri="{FF2B5EF4-FFF2-40B4-BE49-F238E27FC236}">
                <a16:creationId xmlns:a16="http://schemas.microsoft.com/office/drawing/2014/main" id="{57330E07-27AF-FD4C-B78C-DD2D41C14409}"/>
              </a:ext>
            </a:extLst>
          </p:cNvPr>
          <p:cNvSpPr txBox="1"/>
          <p:nvPr/>
        </p:nvSpPr>
        <p:spPr>
          <a:xfrm rot="5400000">
            <a:off x="5475251" y="2899318"/>
            <a:ext cx="2776654" cy="507831"/>
          </a:xfrm>
          <a:prstGeom prst="rect">
            <a:avLst/>
          </a:prstGeom>
          <a:noFill/>
        </p:spPr>
        <p:txBody>
          <a:bodyPr wrap="square" rtlCol="0">
            <a:spAutoFit/>
          </a:bodyPr>
          <a:lstStyle/>
          <a:p>
            <a:r>
              <a:rPr lang="en-US" sz="900" dirty="0"/>
              <a:t>Data from Preventive chemotherapy for helminth diseases: Progress report, 2014. Wkly Epidemiol Rec. 2016; 91:93-103.</a:t>
            </a:r>
          </a:p>
        </p:txBody>
      </p:sp>
    </p:spTree>
    <p:extLst>
      <p:ext uri="{BB962C8B-B14F-4D97-AF65-F5344CB8AC3E}">
        <p14:creationId xmlns:p14="http://schemas.microsoft.com/office/powerpoint/2010/main" val="42413587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Neglected Tropical Diseases (NTDs)</a:t>
            </a:r>
            <a:endParaRPr lang="en-US" dirty="0"/>
          </a:p>
        </p:txBody>
      </p:sp>
      <p:sp>
        <p:nvSpPr>
          <p:cNvPr id="3" name="Text Placeholder 2"/>
          <p:cNvSpPr>
            <a:spLocks noGrp="1"/>
          </p:cNvSpPr>
          <p:nvPr>
            <p:ph type="body" idx="1"/>
          </p:nvPr>
        </p:nvSpPr>
        <p:spPr/>
        <p:txBody>
          <a:bodyPr/>
          <a:lstStyle/>
          <a:p>
            <a:r>
              <a:rPr lang="en-US" dirty="0"/>
              <a:t>10.14</a:t>
            </a:r>
          </a:p>
        </p:txBody>
      </p:sp>
    </p:spTree>
    <p:extLst>
      <p:ext uri="{BB962C8B-B14F-4D97-AF65-F5344CB8AC3E}">
        <p14:creationId xmlns:p14="http://schemas.microsoft.com/office/powerpoint/2010/main" val="14061511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NTDs</a:t>
            </a:r>
          </a:p>
        </p:txBody>
      </p:sp>
      <p:sp>
        <p:nvSpPr>
          <p:cNvPr id="5" name="Content Placeholder 4"/>
          <p:cNvSpPr>
            <a:spLocks noGrp="1"/>
          </p:cNvSpPr>
          <p:nvPr>
            <p:ph idx="1"/>
          </p:nvPr>
        </p:nvSpPr>
        <p:spPr/>
        <p:txBody>
          <a:bodyPr>
            <a:normAutofit fontScale="92500" lnSpcReduction="20000"/>
          </a:bodyPr>
          <a:lstStyle/>
          <a:p>
            <a:r>
              <a:rPr lang="en-US" i="1" dirty="0"/>
              <a:t>Taenia solium</a:t>
            </a:r>
            <a:r>
              <a:rPr lang="en-US" dirty="0"/>
              <a:t> = a tapeworm that undergoes early development in the muscle tissue of pigs (its intermediate host) and then matures in the intestines of humans (its definitive host) who consume undercooked pork containing </a:t>
            </a:r>
            <a:r>
              <a:rPr lang="en-US" i="1" dirty="0"/>
              <a:t>T. solium </a:t>
            </a:r>
            <a:r>
              <a:rPr lang="en-US" dirty="0"/>
              <a:t>larvae.</a:t>
            </a:r>
          </a:p>
          <a:p>
            <a:pPr lvl="1"/>
            <a:r>
              <a:rPr lang="en-US" b="1" dirty="0"/>
              <a:t>Taeniasis </a:t>
            </a:r>
            <a:r>
              <a:rPr lang="en-US" dirty="0"/>
              <a:t>= these tapeworms being present in human intestines.</a:t>
            </a:r>
          </a:p>
          <a:p>
            <a:pPr lvl="1"/>
            <a:r>
              <a:rPr lang="en-US" b="1" dirty="0"/>
              <a:t>Cysticercosis</a:t>
            </a:r>
            <a:r>
              <a:rPr lang="en-US" dirty="0"/>
              <a:t> = the disease caused by the helminths forming cysts in muscle tissue or other parts of the body.</a:t>
            </a:r>
          </a:p>
          <a:p>
            <a:pPr lvl="1"/>
            <a:r>
              <a:rPr lang="en-US" b="1" dirty="0"/>
              <a:t>Neurocysticercosis </a:t>
            </a:r>
            <a:r>
              <a:rPr lang="en-US" dirty="0"/>
              <a:t>= </a:t>
            </a:r>
            <a:r>
              <a:rPr lang="en-US" i="1" dirty="0"/>
              <a:t>T. solium </a:t>
            </a:r>
            <a:r>
              <a:rPr lang="en-US" dirty="0"/>
              <a:t>larvae (cysticerci) trigger epileptic seizures and other problems associated with brain lesions.</a:t>
            </a:r>
          </a:p>
        </p:txBody>
      </p:sp>
    </p:spTree>
    <p:extLst>
      <p:ext uri="{BB962C8B-B14F-4D97-AF65-F5344CB8AC3E}">
        <p14:creationId xmlns:p14="http://schemas.microsoft.com/office/powerpoint/2010/main" val="34168199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NTDs (cont’d)</a:t>
            </a:r>
          </a:p>
        </p:txBody>
      </p:sp>
      <p:sp>
        <p:nvSpPr>
          <p:cNvPr id="5" name="Content Placeholder 4"/>
          <p:cNvSpPr>
            <a:spLocks noGrp="1"/>
          </p:cNvSpPr>
          <p:nvPr>
            <p:ph idx="1"/>
          </p:nvPr>
        </p:nvSpPr>
        <p:spPr/>
        <p:txBody>
          <a:bodyPr>
            <a:normAutofit/>
          </a:bodyPr>
          <a:lstStyle/>
          <a:p>
            <a:r>
              <a:rPr lang="en-US" i="1" dirty="0"/>
              <a:t>Echinocococcus granulosus </a:t>
            </a:r>
            <a:r>
              <a:rPr lang="en-US" dirty="0"/>
              <a:t>= a tapeworm with a lifecycle that requires an early developmental stage in sheep (or other livestock, such as cattle, goats, or pigs, that serve as an intermediate host) followed by maturation in dogs (the definitive host).</a:t>
            </a:r>
          </a:p>
          <a:p>
            <a:pPr lvl="1"/>
            <a:r>
              <a:rPr lang="en-US" b="1" dirty="0"/>
              <a:t>Echinococcosis </a:t>
            </a:r>
            <a:r>
              <a:rPr lang="en-US" dirty="0"/>
              <a:t>= disease in humans, who are accidental hosts who occasionally become infected from contact with dogs.</a:t>
            </a:r>
          </a:p>
          <a:p>
            <a:pPr lvl="1"/>
            <a:r>
              <a:rPr lang="en-US" b="1" dirty="0"/>
              <a:t>Hydatid cyst disease</a:t>
            </a:r>
            <a:r>
              <a:rPr lang="en-US" dirty="0"/>
              <a:t> = the larvae cause cysts in the liver and lungs, a life-threatening condition. </a:t>
            </a:r>
          </a:p>
        </p:txBody>
      </p:sp>
    </p:spTree>
    <p:extLst>
      <p:ext uri="{BB962C8B-B14F-4D97-AF65-F5344CB8AC3E}">
        <p14:creationId xmlns:p14="http://schemas.microsoft.com/office/powerpoint/2010/main" val="34448805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Other NTDs (cont’d)</a:t>
            </a:r>
          </a:p>
        </p:txBody>
      </p:sp>
      <p:sp>
        <p:nvSpPr>
          <p:cNvPr id="5" name="Content Placeholder 4"/>
          <p:cNvSpPr>
            <a:spLocks noGrp="1"/>
          </p:cNvSpPr>
          <p:nvPr>
            <p:ph idx="1"/>
          </p:nvPr>
        </p:nvSpPr>
        <p:spPr/>
        <p:txBody>
          <a:bodyPr>
            <a:normAutofit fontScale="92500" lnSpcReduction="10000"/>
          </a:bodyPr>
          <a:lstStyle/>
          <a:p>
            <a:r>
              <a:rPr lang="en-US" b="1" dirty="0"/>
              <a:t>Yaws</a:t>
            </a:r>
            <a:r>
              <a:rPr lang="en-US" dirty="0"/>
              <a:t> causes skin lesions and bone and cartilage damage that may be disfiguring if the infection is not treated with a single dose of antibiotics.</a:t>
            </a:r>
          </a:p>
          <a:p>
            <a:pPr lvl="1"/>
            <a:r>
              <a:rPr lang="en-US" dirty="0"/>
              <a:t>Treponematosis = an infection with bacteria from the </a:t>
            </a:r>
            <a:r>
              <a:rPr lang="en-US" i="1" dirty="0"/>
              <a:t>Treponema</a:t>
            </a:r>
            <a:r>
              <a:rPr lang="en-US" dirty="0"/>
              <a:t> genus.</a:t>
            </a:r>
          </a:p>
          <a:p>
            <a:r>
              <a:rPr lang="en-US" b="1" dirty="0"/>
              <a:t>Mycetoma</a:t>
            </a:r>
            <a:r>
              <a:rPr lang="en-US" dirty="0"/>
              <a:t> = Madura foot = a chronic granulomatous inflammatory disease of the subcutaneous tissue of the foot (or other body part).</a:t>
            </a:r>
          </a:p>
          <a:p>
            <a:r>
              <a:rPr lang="en-US" dirty="0"/>
              <a:t>Four foodborne diseases caused by trematodes–clonorchiasis, opisthorchiasis, fascioliasis, and paragonimiasis—are contracted from undercooked fish, seafood, and other foods.</a:t>
            </a:r>
          </a:p>
          <a:p>
            <a:endParaRPr lang="en-US" dirty="0"/>
          </a:p>
        </p:txBody>
      </p:sp>
    </p:spTree>
    <p:extLst>
      <p:ext uri="{BB962C8B-B14F-4D97-AF65-F5344CB8AC3E}">
        <p14:creationId xmlns:p14="http://schemas.microsoft.com/office/powerpoint/2010/main" val="23837831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10-10</a:t>
            </a:r>
          </a:p>
        </p:txBody>
      </p:sp>
      <p:pic>
        <p:nvPicPr>
          <p:cNvPr id="5" name="Content Placeholder 4">
            <a:extLst>
              <a:ext uri="{FF2B5EF4-FFF2-40B4-BE49-F238E27FC236}">
                <a16:creationId xmlns:a16="http://schemas.microsoft.com/office/drawing/2014/main" id="{21AC93F4-2D61-5049-B08A-C3E92366BCC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8004" y="1969913"/>
            <a:ext cx="4914900" cy="2590800"/>
          </a:xfrm>
        </p:spPr>
      </p:pic>
      <p:sp>
        <p:nvSpPr>
          <p:cNvPr id="3" name="Rectangle 2">
            <a:extLst>
              <a:ext uri="{FF2B5EF4-FFF2-40B4-BE49-F238E27FC236}">
                <a16:creationId xmlns:a16="http://schemas.microsoft.com/office/drawing/2014/main" id="{C6A4E931-99FD-3F45-80C3-403D2BD1F337}"/>
              </a:ext>
            </a:extLst>
          </p:cNvPr>
          <p:cNvSpPr/>
          <p:nvPr/>
        </p:nvSpPr>
        <p:spPr>
          <a:xfrm>
            <a:off x="2728524" y="4649388"/>
            <a:ext cx="3776162" cy="369332"/>
          </a:xfrm>
          <a:prstGeom prst="rect">
            <a:avLst/>
          </a:prstGeom>
        </p:spPr>
        <p:txBody>
          <a:bodyPr wrap="none">
            <a:spAutoFit/>
          </a:bodyPr>
          <a:lstStyle/>
          <a:p>
            <a:pPr algn="ctr"/>
            <a:r>
              <a:rPr lang="en-US" dirty="0"/>
              <a:t>Presence of foodborne trematodiases.</a:t>
            </a:r>
          </a:p>
        </p:txBody>
      </p:sp>
      <p:sp>
        <p:nvSpPr>
          <p:cNvPr id="4" name="TextBox 3">
            <a:extLst>
              <a:ext uri="{FF2B5EF4-FFF2-40B4-BE49-F238E27FC236}">
                <a16:creationId xmlns:a16="http://schemas.microsoft.com/office/drawing/2014/main" id="{792AC2D7-07B6-D04D-A174-BCE6168A1D70}"/>
              </a:ext>
            </a:extLst>
          </p:cNvPr>
          <p:cNvSpPr txBox="1"/>
          <p:nvPr/>
        </p:nvSpPr>
        <p:spPr>
          <a:xfrm rot="5400000">
            <a:off x="6021659" y="2963211"/>
            <a:ext cx="2732053" cy="507831"/>
          </a:xfrm>
          <a:prstGeom prst="rect">
            <a:avLst/>
          </a:prstGeom>
          <a:noFill/>
        </p:spPr>
        <p:txBody>
          <a:bodyPr wrap="square" rtlCol="0">
            <a:spAutoFit/>
          </a:bodyPr>
          <a:lstStyle/>
          <a:p>
            <a:r>
              <a:rPr lang="en-US" sz="900" dirty="0"/>
              <a:t>Data from Investing to overcome the global impact of neglected tropical diseases: 3rd WHO report on neglected tropical diseases. Geneva: WHO; 2015.</a:t>
            </a:r>
          </a:p>
        </p:txBody>
      </p:sp>
    </p:spTree>
    <p:extLst>
      <p:ext uri="{BB962C8B-B14F-4D97-AF65-F5344CB8AC3E}">
        <p14:creationId xmlns:p14="http://schemas.microsoft.com/office/powerpoint/2010/main" val="104076406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Eradication</a:t>
            </a:r>
            <a:endParaRPr lang="en-US" dirty="0"/>
          </a:p>
        </p:txBody>
      </p:sp>
      <p:sp>
        <p:nvSpPr>
          <p:cNvPr id="3" name="Text Placeholder 2"/>
          <p:cNvSpPr>
            <a:spLocks noGrp="1"/>
          </p:cNvSpPr>
          <p:nvPr>
            <p:ph type="body" idx="1"/>
          </p:nvPr>
        </p:nvSpPr>
        <p:spPr/>
        <p:txBody>
          <a:bodyPr/>
          <a:lstStyle/>
          <a:p>
            <a:r>
              <a:rPr lang="en-US" dirty="0"/>
              <a:t>10.15</a:t>
            </a:r>
          </a:p>
        </p:txBody>
      </p:sp>
    </p:spTree>
    <p:extLst>
      <p:ext uri="{BB962C8B-B14F-4D97-AF65-F5344CB8AC3E}">
        <p14:creationId xmlns:p14="http://schemas.microsoft.com/office/powerpoint/2010/main" val="33768914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0"/>
            <a:ext cx="7886700" cy="1007165"/>
          </a:xfrm>
        </p:spPr>
        <p:txBody>
          <a:bodyPr/>
          <a:lstStyle/>
          <a:p>
            <a:r>
              <a:rPr lang="en-US" dirty="0"/>
              <a:t>Eradication Vocabulary</a:t>
            </a:r>
          </a:p>
        </p:txBody>
      </p:sp>
      <p:sp>
        <p:nvSpPr>
          <p:cNvPr id="5" name="Content Placeholder 4"/>
          <p:cNvSpPr>
            <a:spLocks noGrp="1"/>
          </p:cNvSpPr>
          <p:nvPr>
            <p:ph idx="1"/>
          </p:nvPr>
        </p:nvSpPr>
        <p:spPr>
          <a:xfrm>
            <a:off x="278296" y="1007165"/>
            <a:ext cx="8608115" cy="5169798"/>
          </a:xfrm>
        </p:spPr>
        <p:txBody>
          <a:bodyPr>
            <a:normAutofit fontScale="85000" lnSpcReduction="20000"/>
          </a:bodyPr>
          <a:lstStyle/>
          <a:p>
            <a:r>
              <a:rPr lang="en-US" b="1" dirty="0"/>
              <a:t>Control </a:t>
            </a:r>
            <a:r>
              <a:rPr lang="en-US" dirty="0"/>
              <a:t>= to use public health interventions to reduce the incidence or prevalence of a condition within a community or a larger geopolitical area.</a:t>
            </a:r>
          </a:p>
          <a:p>
            <a:r>
              <a:rPr lang="en-US" b="1" dirty="0"/>
              <a:t>Elimination</a:t>
            </a:r>
            <a:r>
              <a:rPr lang="en-US" dirty="0"/>
              <a:t> = the use of control measures to remove all risk of new infection in a defined geopolitical area.</a:t>
            </a:r>
          </a:p>
          <a:p>
            <a:r>
              <a:rPr lang="en-US" b="1" dirty="0"/>
              <a:t>Eradication</a:t>
            </a:r>
            <a:r>
              <a:rPr lang="en-US" dirty="0"/>
              <a:t> = there is no risk of infection or disease anywhere in the world, even in the absence of immunization or any other control measures.</a:t>
            </a:r>
          </a:p>
          <a:p>
            <a:r>
              <a:rPr lang="en-US" b="1" dirty="0"/>
              <a:t>Extinction </a:t>
            </a:r>
            <a:r>
              <a:rPr lang="en-US" dirty="0"/>
              <a:t>= an agent no longer exists in nature or in the laboratory.</a:t>
            </a:r>
          </a:p>
          <a:p>
            <a:r>
              <a:rPr lang="en-US" dirty="0"/>
              <a:t>The only infectious disease eradicated thus far is </a:t>
            </a:r>
            <a:r>
              <a:rPr lang="en-US" b="1" dirty="0"/>
              <a:t>smallpox</a:t>
            </a:r>
            <a:r>
              <a:rPr lang="en-US" dirty="0"/>
              <a:t>, a viral disease that caused scarring blisters to form over the body, starting on the face then appearing on the extremities and later showing up on the trunk.</a:t>
            </a:r>
          </a:p>
          <a:p>
            <a:r>
              <a:rPr lang="en-US" dirty="0"/>
              <a:t>Two diseases are far along in the process toward eradication: dracunculiasis and polio.</a:t>
            </a:r>
          </a:p>
          <a:p>
            <a:endParaRPr lang="en-US" dirty="0"/>
          </a:p>
        </p:txBody>
      </p:sp>
    </p:spTree>
    <p:extLst>
      <p:ext uri="{BB962C8B-B14F-4D97-AF65-F5344CB8AC3E}">
        <p14:creationId xmlns:p14="http://schemas.microsoft.com/office/powerpoint/2010/main" val="12292559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0"/>
            <a:ext cx="7886700" cy="1007165"/>
          </a:xfrm>
        </p:spPr>
        <p:txBody>
          <a:bodyPr/>
          <a:lstStyle/>
          <a:p>
            <a:r>
              <a:rPr lang="en-US" dirty="0"/>
              <a:t>Dracunculiasis</a:t>
            </a:r>
          </a:p>
        </p:txBody>
      </p:sp>
      <p:sp>
        <p:nvSpPr>
          <p:cNvPr id="5" name="Content Placeholder 4"/>
          <p:cNvSpPr>
            <a:spLocks noGrp="1"/>
          </p:cNvSpPr>
          <p:nvPr>
            <p:ph idx="1"/>
          </p:nvPr>
        </p:nvSpPr>
        <p:spPr>
          <a:xfrm>
            <a:off x="165652" y="1113184"/>
            <a:ext cx="8812696" cy="5342076"/>
          </a:xfrm>
        </p:spPr>
        <p:txBody>
          <a:bodyPr>
            <a:normAutofit fontScale="77500" lnSpcReduction="20000"/>
          </a:bodyPr>
          <a:lstStyle/>
          <a:p>
            <a:r>
              <a:rPr lang="en-US" b="1" dirty="0"/>
              <a:t>Dracunculiasis</a:t>
            </a:r>
            <a:r>
              <a:rPr lang="en-US" dirty="0"/>
              <a:t> = guinea worm disease.</a:t>
            </a:r>
          </a:p>
          <a:p>
            <a:r>
              <a:rPr lang="en-US" dirty="0"/>
              <a:t>People contract the guinea worm (</a:t>
            </a:r>
            <a:r>
              <a:rPr lang="en-US" i="1" dirty="0"/>
              <a:t>Dracunculus medinensis</a:t>
            </a:r>
            <a:r>
              <a:rPr lang="en-US" dirty="0"/>
              <a:t>) by drinking water that contains water fleas infected with worm larvae.</a:t>
            </a:r>
          </a:p>
          <a:p>
            <a:r>
              <a:rPr lang="en-US" dirty="0"/>
              <a:t>A mature female guinea worm may grow inside the subcutaneous tissues of the body to nearly 3 feet in length.</a:t>
            </a:r>
          </a:p>
          <a:p>
            <a:r>
              <a:rPr lang="en-US" dirty="0"/>
              <a:t>Once the worm is mature, it forms a painful blister on the skin, which ruptures to allow the worm to emerge from the body over several weeks.</a:t>
            </a:r>
          </a:p>
          <a:p>
            <a:r>
              <a:rPr lang="en-US" dirty="0"/>
              <a:t>People with an emerging worm can contaminate drinking water supplies with eggs and start the cycle of infection over again.</a:t>
            </a:r>
          </a:p>
          <a:p>
            <a:r>
              <a:rPr lang="en-US" dirty="0"/>
              <a:t>There is no drug for dracunculiasis and no vaccine.</a:t>
            </a:r>
          </a:p>
          <a:p>
            <a:r>
              <a:rPr lang="en-US" dirty="0"/>
              <a:t>An eradication campaign led by the Carter Center promotes filtering of drinking water, tracks cases, and provides patient and community health education.</a:t>
            </a:r>
          </a:p>
          <a:p>
            <a:r>
              <a:rPr lang="en-US" dirty="0"/>
              <a:t>The number of cases of guinea worm disease diagnosed each year has dropped from an estimated 3.5 million cases in 1986, prior to the start of the eradication program, to less than 100,000 per year by 1997 to just 22 in 2015.</a:t>
            </a:r>
          </a:p>
        </p:txBody>
      </p:sp>
    </p:spTree>
    <p:extLst>
      <p:ext uri="{BB962C8B-B14F-4D97-AF65-F5344CB8AC3E}">
        <p14:creationId xmlns:p14="http://schemas.microsoft.com/office/powerpoint/2010/main" val="136053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10-11</a:t>
            </a:r>
          </a:p>
        </p:txBody>
      </p:sp>
      <p:pic>
        <p:nvPicPr>
          <p:cNvPr id="5" name="Content Placeholder 4">
            <a:extLst>
              <a:ext uri="{FF2B5EF4-FFF2-40B4-BE49-F238E27FC236}">
                <a16:creationId xmlns:a16="http://schemas.microsoft.com/office/drawing/2014/main" id="{8DD3DEE3-90F0-FF4B-9983-453B73A34DE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322861" y="1758350"/>
            <a:ext cx="4699000" cy="2768600"/>
          </a:xfrm>
        </p:spPr>
      </p:pic>
      <p:sp>
        <p:nvSpPr>
          <p:cNvPr id="3" name="Rectangle 2">
            <a:extLst>
              <a:ext uri="{FF2B5EF4-FFF2-40B4-BE49-F238E27FC236}">
                <a16:creationId xmlns:a16="http://schemas.microsoft.com/office/drawing/2014/main" id="{D029A81C-B3EA-9C46-A3E0-6766411FD189}"/>
              </a:ext>
            </a:extLst>
          </p:cNvPr>
          <p:cNvSpPr/>
          <p:nvPr/>
        </p:nvSpPr>
        <p:spPr>
          <a:xfrm>
            <a:off x="2419815" y="4633552"/>
            <a:ext cx="4572000" cy="646331"/>
          </a:xfrm>
          <a:prstGeom prst="rect">
            <a:avLst/>
          </a:prstGeom>
        </p:spPr>
        <p:txBody>
          <a:bodyPr>
            <a:spAutoFit/>
          </a:bodyPr>
          <a:lstStyle/>
          <a:p>
            <a:pPr algn="ctr"/>
            <a:r>
              <a:rPr lang="en-US" dirty="0"/>
              <a:t>Number of cases of guinea worm globally each year.</a:t>
            </a:r>
          </a:p>
        </p:txBody>
      </p:sp>
      <p:sp>
        <p:nvSpPr>
          <p:cNvPr id="4" name="TextBox 3">
            <a:extLst>
              <a:ext uri="{FF2B5EF4-FFF2-40B4-BE49-F238E27FC236}">
                <a16:creationId xmlns:a16="http://schemas.microsoft.com/office/drawing/2014/main" id="{00600380-CB6C-6A4F-BA40-D4BA22E3F58B}"/>
              </a:ext>
            </a:extLst>
          </p:cNvPr>
          <p:cNvSpPr txBox="1"/>
          <p:nvPr/>
        </p:nvSpPr>
        <p:spPr>
          <a:xfrm rot="5400000">
            <a:off x="5776333" y="2943921"/>
            <a:ext cx="2910468" cy="369332"/>
          </a:xfrm>
          <a:prstGeom prst="rect">
            <a:avLst/>
          </a:prstGeom>
          <a:noFill/>
        </p:spPr>
        <p:txBody>
          <a:bodyPr wrap="square" rtlCol="0">
            <a:spAutoFit/>
          </a:bodyPr>
          <a:lstStyle/>
          <a:p>
            <a:r>
              <a:rPr lang="en-US" sz="900" dirty="0"/>
              <a:t>Data from Eradication of guinea worm disease: Case statement. Atlanta, GA: The Carter Center/WHO; 2016.</a:t>
            </a:r>
          </a:p>
        </p:txBody>
      </p:sp>
    </p:spTree>
    <p:extLst>
      <p:ext uri="{BB962C8B-B14F-4D97-AF65-F5344CB8AC3E}">
        <p14:creationId xmlns:p14="http://schemas.microsoft.com/office/powerpoint/2010/main" val="32754468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28650" y="-145773"/>
            <a:ext cx="7886700" cy="1192696"/>
          </a:xfrm>
        </p:spPr>
        <p:txBody>
          <a:bodyPr/>
          <a:lstStyle/>
          <a:p>
            <a:r>
              <a:rPr lang="en-US" dirty="0"/>
              <a:t>Polio</a:t>
            </a:r>
          </a:p>
        </p:txBody>
      </p:sp>
      <p:sp>
        <p:nvSpPr>
          <p:cNvPr id="5" name="Content Placeholder 4"/>
          <p:cNvSpPr>
            <a:spLocks noGrp="1"/>
          </p:cNvSpPr>
          <p:nvPr>
            <p:ph idx="1"/>
          </p:nvPr>
        </p:nvSpPr>
        <p:spPr>
          <a:xfrm>
            <a:off x="225287" y="1285461"/>
            <a:ext cx="8706677" cy="4891502"/>
          </a:xfrm>
        </p:spPr>
        <p:txBody>
          <a:bodyPr>
            <a:normAutofit fontScale="85000" lnSpcReduction="20000"/>
          </a:bodyPr>
          <a:lstStyle/>
          <a:p>
            <a:r>
              <a:rPr lang="en-US" b="1" dirty="0"/>
              <a:t>Polio</a:t>
            </a:r>
            <a:r>
              <a:rPr lang="en-US" dirty="0"/>
              <a:t> = poliomyelitis = infantile paralysis = a vaccine-preventable disease caused by infection with poliovirus.</a:t>
            </a:r>
          </a:p>
          <a:p>
            <a:r>
              <a:rPr lang="en-US" dirty="0"/>
              <a:t>About 1 in 200 people who contract poliovirus develop a condition called acute (sudden-onset) flaccid paralysis; some are left with permanent disabilities.</a:t>
            </a:r>
          </a:p>
          <a:p>
            <a:r>
              <a:rPr lang="en-US" dirty="0"/>
              <a:t>The Global Polio Eradication Initiative (GPEI) was launched in 1988 and aimed to eradicate polio by 2000.</a:t>
            </a:r>
          </a:p>
          <a:p>
            <a:pPr lvl="1"/>
            <a:r>
              <a:rPr lang="en-US" dirty="0"/>
              <a:t>Before the launch of the GPEI, more than 350,000 children in more than 125 countries were paralyzed by polio every year.</a:t>
            </a:r>
          </a:p>
          <a:p>
            <a:pPr lvl="1"/>
            <a:r>
              <a:rPr lang="en-US" dirty="0"/>
              <a:t>In 2016, fewer than 100 cases of paralysis occurred worldwide and only three countries were endemic: Afghanistan, Pakistan, and Nigeria.</a:t>
            </a:r>
          </a:p>
          <a:p>
            <a:r>
              <a:rPr lang="en-US" dirty="0"/>
              <a:t>Sustained effort for many more years will be required to eradicate polio and permanently protect children from the risk of polio-induced disability.</a:t>
            </a:r>
          </a:p>
        </p:txBody>
      </p:sp>
    </p:spTree>
    <p:extLst>
      <p:ext uri="{BB962C8B-B14F-4D97-AF65-F5344CB8AC3E}">
        <p14:creationId xmlns:p14="http://schemas.microsoft.com/office/powerpoint/2010/main" val="17486293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10-12</a:t>
            </a:r>
          </a:p>
        </p:txBody>
      </p:sp>
      <p:pic>
        <p:nvPicPr>
          <p:cNvPr id="5" name="Content Placeholder 4">
            <a:extLst>
              <a:ext uri="{FF2B5EF4-FFF2-40B4-BE49-F238E27FC236}">
                <a16:creationId xmlns:a16="http://schemas.microsoft.com/office/drawing/2014/main" id="{36BC2255-3B07-7F45-AD22-9BA81F954D9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8789" y="1679052"/>
            <a:ext cx="3239167" cy="2915250"/>
          </a:xfrm>
        </p:spPr>
      </p:pic>
      <p:sp>
        <p:nvSpPr>
          <p:cNvPr id="3" name="Rectangle 2">
            <a:extLst>
              <a:ext uri="{FF2B5EF4-FFF2-40B4-BE49-F238E27FC236}">
                <a16:creationId xmlns:a16="http://schemas.microsoft.com/office/drawing/2014/main" id="{0621BFED-CA98-BB4B-B35D-424EC506BA2E}"/>
              </a:ext>
            </a:extLst>
          </p:cNvPr>
          <p:cNvSpPr/>
          <p:nvPr/>
        </p:nvSpPr>
        <p:spPr>
          <a:xfrm>
            <a:off x="2419814" y="4767366"/>
            <a:ext cx="4572000" cy="646331"/>
          </a:xfrm>
          <a:prstGeom prst="rect">
            <a:avLst/>
          </a:prstGeom>
        </p:spPr>
        <p:txBody>
          <a:bodyPr>
            <a:spAutoFit/>
          </a:bodyPr>
          <a:lstStyle/>
          <a:p>
            <a:pPr algn="ctr"/>
            <a:r>
              <a:rPr lang="en-US" dirty="0"/>
              <a:t>Percentage of infants receiving three doses of polio vaccine.</a:t>
            </a:r>
          </a:p>
        </p:txBody>
      </p:sp>
      <p:sp>
        <p:nvSpPr>
          <p:cNvPr id="4" name="Rectangle 3">
            <a:extLst>
              <a:ext uri="{FF2B5EF4-FFF2-40B4-BE49-F238E27FC236}">
                <a16:creationId xmlns:a16="http://schemas.microsoft.com/office/drawing/2014/main" id="{0A65B187-AC48-9D40-A9AE-A17A252B073A}"/>
              </a:ext>
            </a:extLst>
          </p:cNvPr>
          <p:cNvSpPr/>
          <p:nvPr/>
        </p:nvSpPr>
        <p:spPr>
          <a:xfrm rot="5400000">
            <a:off x="4951977" y="2884707"/>
            <a:ext cx="2904892" cy="369332"/>
          </a:xfrm>
          <a:prstGeom prst="rect">
            <a:avLst/>
          </a:prstGeom>
        </p:spPr>
        <p:txBody>
          <a:bodyPr wrap="square">
            <a:spAutoFit/>
          </a:bodyPr>
          <a:lstStyle/>
          <a:p>
            <a:r>
              <a:rPr lang="en-US" sz="900" dirty="0"/>
              <a:t>Data from State of the world’s children 2016. New York: UNICEF; 2016.</a:t>
            </a:r>
          </a:p>
        </p:txBody>
      </p:sp>
    </p:spTree>
    <p:extLst>
      <p:ext uri="{BB962C8B-B14F-4D97-AF65-F5344CB8AC3E}">
        <p14:creationId xmlns:p14="http://schemas.microsoft.com/office/powerpoint/2010/main" val="301368239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Emerging Infectious Diseases (EIDs)</a:t>
            </a:r>
            <a:endParaRPr lang="en-US" dirty="0"/>
          </a:p>
        </p:txBody>
      </p:sp>
      <p:sp>
        <p:nvSpPr>
          <p:cNvPr id="3" name="Text Placeholder 2"/>
          <p:cNvSpPr>
            <a:spLocks noGrp="1"/>
          </p:cNvSpPr>
          <p:nvPr>
            <p:ph type="body" idx="1"/>
          </p:nvPr>
        </p:nvSpPr>
        <p:spPr/>
        <p:txBody>
          <a:bodyPr/>
          <a:lstStyle/>
          <a:p>
            <a:r>
              <a:rPr lang="en-US" dirty="0"/>
              <a:t>10.16</a:t>
            </a:r>
          </a:p>
        </p:txBody>
      </p:sp>
    </p:spTree>
    <p:extLst>
      <p:ext uri="{BB962C8B-B14F-4D97-AF65-F5344CB8AC3E}">
        <p14:creationId xmlns:p14="http://schemas.microsoft.com/office/powerpoint/2010/main" val="400504558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Emerging Infectious Diseases</a:t>
            </a:r>
          </a:p>
        </p:txBody>
      </p:sp>
      <p:sp>
        <p:nvSpPr>
          <p:cNvPr id="5" name="Content Placeholder 4"/>
          <p:cNvSpPr>
            <a:spLocks noGrp="1"/>
          </p:cNvSpPr>
          <p:nvPr>
            <p:ph idx="1"/>
          </p:nvPr>
        </p:nvSpPr>
        <p:spPr/>
        <p:txBody>
          <a:bodyPr>
            <a:normAutofit fontScale="92500"/>
          </a:bodyPr>
          <a:lstStyle/>
          <a:p>
            <a:r>
              <a:rPr lang="en-US" b="1" dirty="0"/>
              <a:t>Emerging infectious disease</a:t>
            </a:r>
            <a:r>
              <a:rPr lang="en-US" dirty="0"/>
              <a:t> </a:t>
            </a:r>
            <a:r>
              <a:rPr lang="en-US" b="1" dirty="0"/>
              <a:t>(EID) </a:t>
            </a:r>
            <a:r>
              <a:rPr lang="en-US" dirty="0"/>
              <a:t>= a new pathogen begins to affect human populations or an existing pathogen changes the kind of disease it causes.</a:t>
            </a:r>
          </a:p>
          <a:p>
            <a:r>
              <a:rPr lang="en-US" dirty="0"/>
              <a:t>EIDs derive from a complex interaction of genetic and biological factors; physical environmental factors; ecological factors; and social, political, and economic factors.</a:t>
            </a:r>
          </a:p>
          <a:p>
            <a:r>
              <a:rPr lang="en-US" dirty="0"/>
              <a:t>Identifying and taking steps to control emerging threats to human health no matter where they first occur is an important part of protecting the health of all of the world’s people.</a:t>
            </a:r>
          </a:p>
        </p:txBody>
      </p:sp>
    </p:spTree>
    <p:extLst>
      <p:ext uri="{BB962C8B-B14F-4D97-AF65-F5344CB8AC3E}">
        <p14:creationId xmlns:p14="http://schemas.microsoft.com/office/powerpoint/2010/main" val="14646204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02060"/>
          </a:xfrm>
        </p:spPr>
        <p:txBody>
          <a:bodyPr/>
          <a:lstStyle/>
          <a:p>
            <a:r>
              <a:rPr lang="en-US" dirty="0"/>
              <a:t>Figure 10-13</a:t>
            </a:r>
          </a:p>
        </p:txBody>
      </p:sp>
      <p:pic>
        <p:nvPicPr>
          <p:cNvPr id="5" name="Content Placeholder 4">
            <a:extLst>
              <a:ext uri="{FF2B5EF4-FFF2-40B4-BE49-F238E27FC236}">
                <a16:creationId xmlns:a16="http://schemas.microsoft.com/office/drawing/2014/main" id="{96DAA109-FCBD-3B4B-B564-E5326E25F1B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70923" y="1002061"/>
            <a:ext cx="3790120" cy="4762635"/>
          </a:xfrm>
        </p:spPr>
      </p:pic>
      <p:sp>
        <p:nvSpPr>
          <p:cNvPr id="3" name="Rectangle 2">
            <a:extLst>
              <a:ext uri="{FF2B5EF4-FFF2-40B4-BE49-F238E27FC236}">
                <a16:creationId xmlns:a16="http://schemas.microsoft.com/office/drawing/2014/main" id="{2FD9F883-4295-B742-AA3F-D0FEB306BB00}"/>
              </a:ext>
            </a:extLst>
          </p:cNvPr>
          <p:cNvSpPr/>
          <p:nvPr/>
        </p:nvSpPr>
        <p:spPr>
          <a:xfrm>
            <a:off x="2408664" y="5514498"/>
            <a:ext cx="4572000" cy="923330"/>
          </a:xfrm>
          <a:prstGeom prst="rect">
            <a:avLst/>
          </a:prstGeom>
        </p:spPr>
        <p:txBody>
          <a:bodyPr>
            <a:spAutoFit/>
          </a:bodyPr>
          <a:lstStyle/>
          <a:p>
            <a:pPr algn="ctr"/>
            <a:endParaRPr lang="en-US" dirty="0"/>
          </a:p>
          <a:p>
            <a:pPr algn="ctr"/>
            <a:r>
              <a:rPr lang="en-US" dirty="0"/>
              <a:t>Risk factors for EIDs as identified by the U.S. Institute of Medicine.</a:t>
            </a:r>
          </a:p>
        </p:txBody>
      </p:sp>
      <p:sp>
        <p:nvSpPr>
          <p:cNvPr id="4" name="TextBox 3">
            <a:extLst>
              <a:ext uri="{FF2B5EF4-FFF2-40B4-BE49-F238E27FC236}">
                <a16:creationId xmlns:a16="http://schemas.microsoft.com/office/drawing/2014/main" id="{117A90A7-49CC-BD41-8500-C382CE9668C2}"/>
              </a:ext>
            </a:extLst>
          </p:cNvPr>
          <p:cNvSpPr txBox="1"/>
          <p:nvPr/>
        </p:nvSpPr>
        <p:spPr>
          <a:xfrm rot="5400000">
            <a:off x="4381030" y="3129465"/>
            <a:ext cx="4762634" cy="507831"/>
          </a:xfrm>
          <a:prstGeom prst="rect">
            <a:avLst/>
          </a:prstGeom>
          <a:noFill/>
        </p:spPr>
        <p:txBody>
          <a:bodyPr wrap="square" rtlCol="0">
            <a:spAutoFit/>
          </a:bodyPr>
          <a:lstStyle/>
          <a:p>
            <a:r>
              <a:rPr lang="en-US" sz="900" dirty="0"/>
              <a:t>Data from Smolinski, MS, Hamburg MA, Lederberg J, editors. Committee on Emerging Microbial Threats to Health in the 21st Century. Institute of Medicine. Microbial threats to health: Emergence, detection, and response. Washington: The National Academies Press; 2003.</a:t>
            </a:r>
          </a:p>
        </p:txBody>
      </p:sp>
    </p:spTree>
    <p:extLst>
      <p:ext uri="{BB962C8B-B14F-4D97-AF65-F5344CB8AC3E}">
        <p14:creationId xmlns:p14="http://schemas.microsoft.com/office/powerpoint/2010/main" val="2256332151"/>
      </p:ext>
    </p:extLst>
  </p:cSld>
  <p:clrMapOvr>
    <a:masterClrMapping/>
  </p:clrMapOvr>
</p:sld>
</file>

<file path=ppt/theme/theme1.xml><?xml version="1.0" encoding="utf-8"?>
<a:theme xmlns:a="http://schemas.openxmlformats.org/drawingml/2006/main" name="Jacobse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en" id="{19DC219E-A133-488B-8893-68B5C0AD356C}" vid="{41B0F404-A2B7-496A-867F-2A0D70689261}"/>
    </a:ext>
  </a:extLst>
</a:theme>
</file>

<file path=docProps/app.xml><?xml version="1.0" encoding="utf-8"?>
<Properties xmlns="http://schemas.openxmlformats.org/officeDocument/2006/extended-properties" xmlns:vt="http://schemas.openxmlformats.org/officeDocument/2006/docPropsVTypes">
  <Template>Jacobsen</Template>
  <TotalTime>1105</TotalTime>
  <Words>4596</Words>
  <Application>Microsoft Macintosh PowerPoint</Application>
  <PresentationFormat>On-screen Show (4:3)</PresentationFormat>
  <Paragraphs>331</Paragraphs>
  <Slides>74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Arial</vt:lpstr>
      <vt:lpstr>Calibri</vt:lpstr>
      <vt:lpstr>Times New Roman</vt:lpstr>
      <vt:lpstr>Jacobsen</vt:lpstr>
      <vt:lpstr>Chapter 10</vt:lpstr>
      <vt:lpstr>Malaria, NTDs, and Global Health</vt:lpstr>
      <vt:lpstr>Neglected Tropical Diseases</vt:lpstr>
      <vt:lpstr>Neglected Tropical Diseases (cont’d)</vt:lpstr>
      <vt:lpstr>Figure 10-1</vt:lpstr>
      <vt:lpstr>Figure 10-2</vt:lpstr>
      <vt:lpstr>Parasites: Protozoa and Helminths</vt:lpstr>
      <vt:lpstr>Parasites</vt:lpstr>
      <vt:lpstr>Helminths</vt:lpstr>
      <vt:lpstr>Malaria</vt:lpstr>
      <vt:lpstr>Plasmodium</vt:lpstr>
      <vt:lpstr>Figure 10-3</vt:lpstr>
      <vt:lpstr>Symptoms</vt:lpstr>
      <vt:lpstr>Symptoms (cont’d)</vt:lpstr>
      <vt:lpstr>Malaria Epidemiology</vt:lpstr>
      <vt:lpstr>Figure 10-4</vt:lpstr>
      <vt:lpstr>Malaria Interventions</vt:lpstr>
      <vt:lpstr>Malaria Interventions</vt:lpstr>
      <vt:lpstr>Malaria Treatment</vt:lpstr>
      <vt:lpstr>Intermittent Preventive Treatment</vt:lpstr>
      <vt:lpstr>Insecticide-Treated Net</vt:lpstr>
      <vt:lpstr>Insecticide-Treated Net (cont’d)</vt:lpstr>
      <vt:lpstr>Figure 10-5</vt:lpstr>
      <vt:lpstr>Other Preventive Options</vt:lpstr>
      <vt:lpstr>Mosquito Control</vt:lpstr>
      <vt:lpstr>Mosquito Control (cont’d)</vt:lpstr>
      <vt:lpstr>Dengue and Other Arboviruses</vt:lpstr>
      <vt:lpstr>Arboviruses</vt:lpstr>
      <vt:lpstr>Figure 10-6</vt:lpstr>
      <vt:lpstr>Figure 10-7</vt:lpstr>
      <vt:lpstr>Dengue</vt:lpstr>
      <vt:lpstr>Flaviviruses</vt:lpstr>
      <vt:lpstr>Flaviviruses (cont’d)</vt:lpstr>
      <vt:lpstr>Other Arboviruses</vt:lpstr>
      <vt:lpstr>Vector Control</vt:lpstr>
      <vt:lpstr>Chagas Disease and Trypanosomiasis</vt:lpstr>
      <vt:lpstr>Chagas Disease</vt:lpstr>
      <vt:lpstr>Trypanosomiasis </vt:lpstr>
      <vt:lpstr>Leishmaniasis</vt:lpstr>
      <vt:lpstr>Leishmaniasis</vt:lpstr>
      <vt:lpstr>Schistosomiasis</vt:lpstr>
      <vt:lpstr>Schistosomiasis</vt:lpstr>
      <vt:lpstr>Lymphatic Filariasis</vt:lpstr>
      <vt:lpstr>Lymphatic Filariasis</vt:lpstr>
      <vt:lpstr>Mass Drug Administration</vt:lpstr>
      <vt:lpstr>Onchocerciasis</vt:lpstr>
      <vt:lpstr>Onchocerciasis</vt:lpstr>
      <vt:lpstr>Leprosy, Buruli Ulcer, and Trachoma</vt:lpstr>
      <vt:lpstr>Leprosy</vt:lpstr>
      <vt:lpstr>Buruli Ulcer</vt:lpstr>
      <vt:lpstr>Trachoma</vt:lpstr>
      <vt:lpstr>Trachoma (cont’d)</vt:lpstr>
      <vt:lpstr>Rabies</vt:lpstr>
      <vt:lpstr>Rabies</vt:lpstr>
      <vt:lpstr>Soil-Transmitted Helminths</vt:lpstr>
      <vt:lpstr>Soil-Transmitted Helminths</vt:lpstr>
      <vt:lpstr>Soil-Transmitted Helminths (cont’d)</vt:lpstr>
      <vt:lpstr>NTD Control</vt:lpstr>
      <vt:lpstr>Figure 10-8</vt:lpstr>
      <vt:lpstr>Figure 10-9</vt:lpstr>
      <vt:lpstr>Other Neglected Tropical Diseases (NTDs)</vt:lpstr>
      <vt:lpstr>Other NTDs</vt:lpstr>
      <vt:lpstr>Other NTDs (cont’d)</vt:lpstr>
      <vt:lpstr>Other NTDs (cont’d)</vt:lpstr>
      <vt:lpstr>Figure 10-10</vt:lpstr>
      <vt:lpstr>Eradication</vt:lpstr>
      <vt:lpstr>Eradication Vocabulary</vt:lpstr>
      <vt:lpstr>Dracunculiasis</vt:lpstr>
      <vt:lpstr>Figure 10-11</vt:lpstr>
      <vt:lpstr>Polio</vt:lpstr>
      <vt:lpstr>Figure 10-12</vt:lpstr>
      <vt:lpstr>Emerging Infectious Diseases (EIDs)</vt:lpstr>
      <vt:lpstr>Emerging Infectious Diseases</vt:lpstr>
      <vt:lpstr>Figure 10-13</vt:lpstr>
    </vt:vector>
  </TitlesOfParts>
  <Company>Microsoft</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Diarrheal, Respiratory, and Other Common Infections</dc:title>
  <dc:creator>Kathryn H. Jacobsen</dc:creator>
  <cp:lastModifiedBy>Thakur, Niyati, S</cp:lastModifiedBy>
  <cp:revision>60</cp:revision>
  <dcterms:created xsi:type="dcterms:W3CDTF">2017-05-22T13:18:36Z</dcterms:created>
  <dcterms:modified xsi:type="dcterms:W3CDTF">2018-10-28T11:48:48Z</dcterms:modified>
</cp:coreProperties>
</file>